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312" r:id="rId3"/>
    <p:sldId id="258" r:id="rId4"/>
    <p:sldId id="333" r:id="rId5"/>
    <p:sldId id="310" r:id="rId6"/>
    <p:sldId id="311" r:id="rId7"/>
    <p:sldId id="260" r:id="rId8"/>
    <p:sldId id="261" r:id="rId9"/>
    <p:sldId id="262" r:id="rId10"/>
    <p:sldId id="332" r:id="rId11"/>
    <p:sldId id="329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63" r:id="rId21"/>
    <p:sldId id="272" r:id="rId22"/>
    <p:sldId id="322" r:id="rId23"/>
    <p:sldId id="330" r:id="rId24"/>
    <p:sldId id="273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323" r:id="rId35"/>
    <p:sldId id="285" r:id="rId36"/>
    <p:sldId id="286" r:id="rId37"/>
    <p:sldId id="287" r:id="rId38"/>
    <p:sldId id="288" r:id="rId39"/>
    <p:sldId id="289" r:id="rId40"/>
    <p:sldId id="290" r:id="rId41"/>
    <p:sldId id="313" r:id="rId42"/>
    <p:sldId id="291" r:id="rId43"/>
    <p:sldId id="325" r:id="rId44"/>
    <p:sldId id="326" r:id="rId45"/>
    <p:sldId id="327" r:id="rId46"/>
    <p:sldId id="328" r:id="rId47"/>
    <p:sldId id="331" r:id="rId48"/>
  </p:sldIdLst>
  <p:sldSz cx="9144000" cy="6858000" type="screen4x3"/>
  <p:notesSz cx="6858000" cy="9144000"/>
  <p:defaultTextStyle>
    <a:defPPr>
      <a:defRPr lang="en-GB"/>
    </a:defPPr>
    <a:lvl1pPr algn="l" defTabSz="448945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PGothic" pitchFamily="34" charset="-128"/>
        <a:cs typeface="+mn-cs"/>
      </a:defRPr>
    </a:lvl1pPr>
    <a:lvl2pPr marL="742950" indent="-285750" algn="l" defTabSz="448945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PGothic" pitchFamily="34" charset="-128"/>
        <a:cs typeface="+mn-cs"/>
      </a:defRPr>
    </a:lvl2pPr>
    <a:lvl3pPr marL="1143000" indent="-228600" algn="l" defTabSz="448945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PGothic" pitchFamily="34" charset="-128"/>
        <a:cs typeface="+mn-cs"/>
      </a:defRPr>
    </a:lvl3pPr>
    <a:lvl4pPr marL="1600200" indent="-228600" algn="l" defTabSz="448945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PGothic" pitchFamily="34" charset="-128"/>
        <a:cs typeface="+mn-cs"/>
      </a:defRPr>
    </a:lvl4pPr>
    <a:lvl5pPr marL="2057400" indent="-228600" algn="l" defTabSz="448945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990000"/>
    <a:srgbClr val="FF0000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9F3288-63B7-4AA4-97EB-FE22646032D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725C63F-D410-4092-9CA7-C3A0C9492B62}">
      <dgm:prSet phldrT="[Testo]" custT="1"/>
      <dgm:spPr/>
      <dgm:t>
        <a:bodyPr/>
        <a:lstStyle/>
        <a:p>
          <a:r>
            <a:rPr lang="it-IT" sz="2800" dirty="0" smtClean="0"/>
            <a:t>Decreto legislativo 9 /4/2008 n. 81</a:t>
          </a:r>
          <a:endParaRPr lang="it-IT" sz="2800" dirty="0"/>
        </a:p>
      </dgm:t>
    </dgm:pt>
    <dgm:pt modelId="{2CD5320B-2A16-4571-BF17-8507861E40C9}" type="parTrans" cxnId="{8210B336-7CD5-41B3-8BCA-58079D66F445}">
      <dgm:prSet/>
      <dgm:spPr/>
      <dgm:t>
        <a:bodyPr/>
        <a:lstStyle/>
        <a:p>
          <a:endParaRPr lang="it-IT" sz="2800"/>
        </a:p>
      </dgm:t>
    </dgm:pt>
    <dgm:pt modelId="{9699F05E-32D1-4111-BB69-754A4C7B2F4B}" type="sibTrans" cxnId="{8210B336-7CD5-41B3-8BCA-58079D66F445}">
      <dgm:prSet/>
      <dgm:spPr/>
      <dgm:t>
        <a:bodyPr/>
        <a:lstStyle/>
        <a:p>
          <a:endParaRPr lang="it-IT" sz="2800"/>
        </a:p>
      </dgm:t>
    </dgm:pt>
    <dgm:pt modelId="{FE9D4926-C14A-4D3A-BB55-622966325C46}">
      <dgm:prSet phldrT="[Testo]" custT="1"/>
      <dgm:spPr>
        <a:solidFill>
          <a:srgbClr val="FF5050"/>
        </a:solidFill>
      </dgm:spPr>
      <dgm:t>
        <a:bodyPr/>
        <a:lstStyle/>
        <a:p>
          <a:r>
            <a:rPr lang="it-IT" sz="2400" dirty="0" smtClean="0"/>
            <a:t>Decreto interministeriale del Lavoro e delle Politiche sociali del 13/4/2011</a:t>
          </a:r>
          <a:endParaRPr lang="it-IT" sz="2400" dirty="0"/>
        </a:p>
      </dgm:t>
    </dgm:pt>
    <dgm:pt modelId="{BFAFFF71-577D-428C-BC87-EE94FBFACCD3}" type="parTrans" cxnId="{F6CC1D76-FD49-4258-AFEF-3581619CE486}">
      <dgm:prSet/>
      <dgm:spPr/>
      <dgm:t>
        <a:bodyPr/>
        <a:lstStyle/>
        <a:p>
          <a:endParaRPr lang="it-IT" sz="2800"/>
        </a:p>
      </dgm:t>
    </dgm:pt>
    <dgm:pt modelId="{16A5E5DC-8722-4892-9436-C6A6EB63FF27}" type="sibTrans" cxnId="{F6CC1D76-FD49-4258-AFEF-3581619CE486}">
      <dgm:prSet/>
      <dgm:spPr/>
      <dgm:t>
        <a:bodyPr/>
        <a:lstStyle/>
        <a:p>
          <a:endParaRPr lang="it-IT" sz="2800"/>
        </a:p>
      </dgm:t>
    </dgm:pt>
    <dgm:pt modelId="{B2F29C80-6A07-4228-92CB-26BA236B6DBB}">
      <dgm:prSet custT="1"/>
      <dgm:spPr>
        <a:solidFill>
          <a:srgbClr val="006600"/>
        </a:solidFill>
      </dgm:spPr>
      <dgm:t>
        <a:bodyPr/>
        <a:lstStyle/>
        <a:p>
          <a:r>
            <a:rPr lang="it-IT" sz="2400" dirty="0" smtClean="0"/>
            <a:t>Decreto del capo dipartimento della Protezione Civile del Consiglio dei Ministri del 12/1/2012</a:t>
          </a:r>
          <a:endParaRPr lang="it-IT" sz="2400" dirty="0"/>
        </a:p>
      </dgm:t>
    </dgm:pt>
    <dgm:pt modelId="{D4DB8199-7D6C-4C05-A537-3C388CE30A14}" type="parTrans" cxnId="{0A74C3C3-45E8-40AA-98F4-11A48EE6D1A9}">
      <dgm:prSet/>
      <dgm:spPr/>
      <dgm:t>
        <a:bodyPr/>
        <a:lstStyle/>
        <a:p>
          <a:endParaRPr lang="it-IT" sz="2800"/>
        </a:p>
      </dgm:t>
    </dgm:pt>
    <dgm:pt modelId="{05189CEA-C976-4902-B15D-F78F0194DA3C}" type="sibTrans" cxnId="{0A74C3C3-45E8-40AA-98F4-11A48EE6D1A9}">
      <dgm:prSet/>
      <dgm:spPr/>
      <dgm:t>
        <a:bodyPr/>
        <a:lstStyle/>
        <a:p>
          <a:endParaRPr lang="it-IT" sz="2800"/>
        </a:p>
      </dgm:t>
    </dgm:pt>
    <dgm:pt modelId="{D8007A70-007B-4820-8DC8-56C332FFBA6B}">
      <dgm:prSet/>
      <dgm:spPr/>
      <dgm:t>
        <a:bodyPr/>
        <a:lstStyle/>
        <a:p>
          <a:r>
            <a:rPr lang="it-IT" dirty="0" smtClean="0"/>
            <a:t>Testo Unico in materia di Tutela della salute e della  sicurezza nei luoghi di lavoro</a:t>
          </a:r>
          <a:endParaRPr lang="it-IT" dirty="0"/>
        </a:p>
      </dgm:t>
    </dgm:pt>
    <dgm:pt modelId="{3E50755A-91B7-4E0E-B45E-E7F8767CF61C}" type="parTrans" cxnId="{43B99EBC-405C-49D5-AE05-5534F73DCCD3}">
      <dgm:prSet/>
      <dgm:spPr/>
      <dgm:t>
        <a:bodyPr/>
        <a:lstStyle/>
        <a:p>
          <a:endParaRPr lang="it-IT"/>
        </a:p>
      </dgm:t>
    </dgm:pt>
    <dgm:pt modelId="{C208A62E-0068-45BE-95B5-1F12AF155BB4}" type="sibTrans" cxnId="{43B99EBC-405C-49D5-AE05-5534F73DCCD3}">
      <dgm:prSet/>
      <dgm:spPr/>
      <dgm:t>
        <a:bodyPr/>
        <a:lstStyle/>
        <a:p>
          <a:endParaRPr lang="it-IT"/>
        </a:p>
      </dgm:t>
    </dgm:pt>
    <dgm:pt modelId="{3C464E07-E7E7-49AF-9506-0823E03F455B}">
      <dgm:prSet/>
      <dgm:spPr/>
      <dgm:t>
        <a:bodyPr/>
        <a:lstStyle/>
        <a:p>
          <a:r>
            <a:rPr lang="it-IT" dirty="0" smtClean="0"/>
            <a:t>Disposizioni in attuazione dell'articolo 3, comma 3-bis, del decreto legislativo 9 aprile 2008, n. 81, in materia di salute e sicurezza nei luoghi di lavoro</a:t>
          </a:r>
        </a:p>
      </dgm:t>
    </dgm:pt>
    <dgm:pt modelId="{E48C731E-6B5D-449D-8558-974A8EA7A86A}" type="parTrans" cxnId="{C43C0A87-8030-464B-8558-74E665D84F69}">
      <dgm:prSet/>
      <dgm:spPr/>
      <dgm:t>
        <a:bodyPr/>
        <a:lstStyle/>
        <a:p>
          <a:endParaRPr lang="it-IT"/>
        </a:p>
      </dgm:t>
    </dgm:pt>
    <dgm:pt modelId="{8D6DEF3B-D4B6-4838-8661-9E1EC0993ED6}" type="sibTrans" cxnId="{C43C0A87-8030-464B-8558-74E665D84F69}">
      <dgm:prSet/>
      <dgm:spPr/>
      <dgm:t>
        <a:bodyPr/>
        <a:lstStyle/>
        <a:p>
          <a:endParaRPr lang="it-IT"/>
        </a:p>
      </dgm:t>
    </dgm:pt>
    <dgm:pt modelId="{9ACC1D10-A148-4A74-B7CA-09863A887C68}">
      <dgm:prSet/>
      <dgm:spPr/>
      <dgm:t>
        <a:bodyPr/>
        <a:lstStyle/>
        <a:p>
          <a:r>
            <a:rPr lang="it-IT" u="none" dirty="0" smtClean="0"/>
            <a:t>Intesa tra il Dipartimento della Protezione Civile e le Regioni e Province Autonome sulla definizione delle modalità dello svolgimento delle attività               di sorveglianza sanitaria</a:t>
          </a:r>
        </a:p>
      </dgm:t>
    </dgm:pt>
    <dgm:pt modelId="{E0506A25-9CA8-45F8-9D86-0DE794B6F503}" type="parTrans" cxnId="{9EC996DD-82D8-49A9-BAAC-84E84F3D27A6}">
      <dgm:prSet/>
      <dgm:spPr/>
      <dgm:t>
        <a:bodyPr/>
        <a:lstStyle/>
        <a:p>
          <a:endParaRPr lang="it-IT"/>
        </a:p>
      </dgm:t>
    </dgm:pt>
    <dgm:pt modelId="{56D9B9B2-0C4D-40A3-9975-B2FC3F10DC24}" type="sibTrans" cxnId="{9EC996DD-82D8-49A9-BAAC-84E84F3D27A6}">
      <dgm:prSet/>
      <dgm:spPr/>
      <dgm:t>
        <a:bodyPr/>
        <a:lstStyle/>
        <a:p>
          <a:endParaRPr lang="it-IT"/>
        </a:p>
      </dgm:t>
    </dgm:pt>
    <dgm:pt modelId="{58732FA2-3656-4441-B567-E339CC4A420A}" type="pres">
      <dgm:prSet presAssocID="{9C9F3288-63B7-4AA4-97EB-FE22646032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357234E-5B3B-4B8A-8600-170798B81836}" type="pres">
      <dgm:prSet presAssocID="{9725C63F-D410-4092-9CA7-C3A0C9492B62}" presName="parentLin" presStyleCnt="0"/>
      <dgm:spPr/>
    </dgm:pt>
    <dgm:pt modelId="{0916B289-4624-4E17-9958-45935C714A5D}" type="pres">
      <dgm:prSet presAssocID="{9725C63F-D410-4092-9CA7-C3A0C9492B62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85DB3AE4-8689-4F86-B158-27E3D706DD86}" type="pres">
      <dgm:prSet presAssocID="{9725C63F-D410-4092-9CA7-C3A0C9492B62}" presName="parentText" presStyleLbl="node1" presStyleIdx="0" presStyleCnt="3" custScaleX="124819" custScaleY="11512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3DB704-22E7-4EE4-86C4-097D54FE9B62}" type="pres">
      <dgm:prSet presAssocID="{9725C63F-D410-4092-9CA7-C3A0C9492B62}" presName="negativeSpace" presStyleCnt="0"/>
      <dgm:spPr/>
    </dgm:pt>
    <dgm:pt modelId="{B0C2530A-CA7D-425B-9363-D21BD40F10E3}" type="pres">
      <dgm:prSet presAssocID="{9725C63F-D410-4092-9CA7-C3A0C9492B62}" presName="childText" presStyleLbl="conFgAcc1" presStyleIdx="0" presStyleCnt="3" custScaleY="7719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ED0B535-EDED-4CFF-9A85-558C22ECDE1A}" type="pres">
      <dgm:prSet presAssocID="{9699F05E-32D1-4111-BB69-754A4C7B2F4B}" presName="spaceBetweenRectangles" presStyleCnt="0"/>
      <dgm:spPr/>
    </dgm:pt>
    <dgm:pt modelId="{782DE22E-A930-44E7-8CB7-A864FBFD423C}" type="pres">
      <dgm:prSet presAssocID="{FE9D4926-C14A-4D3A-BB55-622966325C46}" presName="parentLin" presStyleCnt="0"/>
      <dgm:spPr/>
    </dgm:pt>
    <dgm:pt modelId="{16A508B2-481A-4060-B2BF-03D3624B8A1C}" type="pres">
      <dgm:prSet presAssocID="{FE9D4926-C14A-4D3A-BB55-622966325C46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352E2729-448B-4B85-9C50-ADFC6B69AAB8}" type="pres">
      <dgm:prSet presAssocID="{FE9D4926-C14A-4D3A-BB55-622966325C46}" presName="parentText" presStyleLbl="node1" presStyleIdx="1" presStyleCnt="3" custScaleX="124819" custScaleY="15842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F2CA908-4A0D-4432-BD2B-5D73B1C46DF2}" type="pres">
      <dgm:prSet presAssocID="{FE9D4926-C14A-4D3A-BB55-622966325C46}" presName="negativeSpace" presStyleCnt="0"/>
      <dgm:spPr/>
    </dgm:pt>
    <dgm:pt modelId="{14BF729E-83DB-4038-AC26-CDDB628A1B5C}" type="pres">
      <dgm:prSet presAssocID="{FE9D4926-C14A-4D3A-BB55-622966325C46}" presName="childText" presStyleLbl="conFgAcc1" presStyleIdx="1" presStyleCnt="3" custScaleY="7539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D1B9423-59D2-40A2-BC3C-CABB8771DB26}" type="pres">
      <dgm:prSet presAssocID="{16A5E5DC-8722-4892-9436-C6A6EB63FF27}" presName="spaceBetweenRectangles" presStyleCnt="0"/>
      <dgm:spPr/>
    </dgm:pt>
    <dgm:pt modelId="{326ED795-7C69-4271-8629-7E0560656B70}" type="pres">
      <dgm:prSet presAssocID="{B2F29C80-6A07-4228-92CB-26BA236B6DBB}" presName="parentLin" presStyleCnt="0"/>
      <dgm:spPr/>
    </dgm:pt>
    <dgm:pt modelId="{4F440CBB-C53E-42B2-9E40-6C2AA792A643}" type="pres">
      <dgm:prSet presAssocID="{B2F29C80-6A07-4228-92CB-26BA236B6DBB}" presName="parentLeftMargin" presStyleLbl="node1" presStyleIdx="1" presStyleCnt="3"/>
      <dgm:spPr/>
      <dgm:t>
        <a:bodyPr/>
        <a:lstStyle/>
        <a:p>
          <a:endParaRPr lang="it-IT"/>
        </a:p>
      </dgm:t>
    </dgm:pt>
    <dgm:pt modelId="{6782800C-EA02-4C7F-B8BE-A21127D03A08}" type="pres">
      <dgm:prSet presAssocID="{B2F29C80-6A07-4228-92CB-26BA236B6DBB}" presName="parentText" presStyleLbl="node1" presStyleIdx="2" presStyleCnt="3" custScaleX="124819" custScaleY="16892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3B66B73-0648-4B5B-A75B-AEE16A0D4EDF}" type="pres">
      <dgm:prSet presAssocID="{B2F29C80-6A07-4228-92CB-26BA236B6DBB}" presName="negativeSpace" presStyleCnt="0"/>
      <dgm:spPr/>
    </dgm:pt>
    <dgm:pt modelId="{3869FCB9-4DB1-4928-93A1-EF1D648AAB6E}" type="pres">
      <dgm:prSet presAssocID="{B2F29C80-6A07-4228-92CB-26BA236B6DB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C9E4BC5-2FFE-480A-9176-126701BD888E}" type="presOf" srcId="{9725C63F-D410-4092-9CA7-C3A0C9492B62}" destId="{0916B289-4624-4E17-9958-45935C714A5D}" srcOrd="0" destOrd="0" presId="urn:microsoft.com/office/officeart/2005/8/layout/list1"/>
    <dgm:cxn modelId="{0A74C3C3-45E8-40AA-98F4-11A48EE6D1A9}" srcId="{9C9F3288-63B7-4AA4-97EB-FE22646032DB}" destId="{B2F29C80-6A07-4228-92CB-26BA236B6DBB}" srcOrd="2" destOrd="0" parTransId="{D4DB8199-7D6C-4C05-A537-3C388CE30A14}" sibTransId="{05189CEA-C976-4902-B15D-F78F0194DA3C}"/>
    <dgm:cxn modelId="{90089C67-09A3-4FA1-B8D7-76853DDCC6D4}" type="presOf" srcId="{D8007A70-007B-4820-8DC8-56C332FFBA6B}" destId="{B0C2530A-CA7D-425B-9363-D21BD40F10E3}" srcOrd="0" destOrd="0" presId="urn:microsoft.com/office/officeart/2005/8/layout/list1"/>
    <dgm:cxn modelId="{E65C6D6F-43DD-47A9-BC5B-CF3DE4BAF83E}" type="presOf" srcId="{9ACC1D10-A148-4A74-B7CA-09863A887C68}" destId="{3869FCB9-4DB1-4928-93A1-EF1D648AAB6E}" srcOrd="0" destOrd="0" presId="urn:microsoft.com/office/officeart/2005/8/layout/list1"/>
    <dgm:cxn modelId="{C38F6A99-9AF8-431C-B669-8F89718150F9}" type="presOf" srcId="{B2F29C80-6A07-4228-92CB-26BA236B6DBB}" destId="{4F440CBB-C53E-42B2-9E40-6C2AA792A643}" srcOrd="0" destOrd="0" presId="urn:microsoft.com/office/officeart/2005/8/layout/list1"/>
    <dgm:cxn modelId="{2EF9E50E-45C3-4308-A596-48680F1E828D}" type="presOf" srcId="{9C9F3288-63B7-4AA4-97EB-FE22646032DB}" destId="{58732FA2-3656-4441-B567-E339CC4A420A}" srcOrd="0" destOrd="0" presId="urn:microsoft.com/office/officeart/2005/8/layout/list1"/>
    <dgm:cxn modelId="{55D6346E-9D71-4FF8-8482-A29E18D6EEF1}" type="presOf" srcId="{FE9D4926-C14A-4D3A-BB55-622966325C46}" destId="{16A508B2-481A-4060-B2BF-03D3624B8A1C}" srcOrd="0" destOrd="0" presId="urn:microsoft.com/office/officeart/2005/8/layout/list1"/>
    <dgm:cxn modelId="{43B99EBC-405C-49D5-AE05-5534F73DCCD3}" srcId="{9725C63F-D410-4092-9CA7-C3A0C9492B62}" destId="{D8007A70-007B-4820-8DC8-56C332FFBA6B}" srcOrd="0" destOrd="0" parTransId="{3E50755A-91B7-4E0E-B45E-E7F8767CF61C}" sibTransId="{C208A62E-0068-45BE-95B5-1F12AF155BB4}"/>
    <dgm:cxn modelId="{F6CC1D76-FD49-4258-AFEF-3581619CE486}" srcId="{9C9F3288-63B7-4AA4-97EB-FE22646032DB}" destId="{FE9D4926-C14A-4D3A-BB55-622966325C46}" srcOrd="1" destOrd="0" parTransId="{BFAFFF71-577D-428C-BC87-EE94FBFACCD3}" sibTransId="{16A5E5DC-8722-4892-9436-C6A6EB63FF27}"/>
    <dgm:cxn modelId="{C43C0A87-8030-464B-8558-74E665D84F69}" srcId="{FE9D4926-C14A-4D3A-BB55-622966325C46}" destId="{3C464E07-E7E7-49AF-9506-0823E03F455B}" srcOrd="0" destOrd="0" parTransId="{E48C731E-6B5D-449D-8558-974A8EA7A86A}" sibTransId="{8D6DEF3B-D4B6-4838-8661-9E1EC0993ED6}"/>
    <dgm:cxn modelId="{B49AC6B8-99E3-420F-A9E4-EF2B933238A1}" type="presOf" srcId="{9725C63F-D410-4092-9CA7-C3A0C9492B62}" destId="{85DB3AE4-8689-4F86-B158-27E3D706DD86}" srcOrd="1" destOrd="0" presId="urn:microsoft.com/office/officeart/2005/8/layout/list1"/>
    <dgm:cxn modelId="{9ADB2751-0117-4B10-A86E-342B9970F999}" type="presOf" srcId="{3C464E07-E7E7-49AF-9506-0823E03F455B}" destId="{14BF729E-83DB-4038-AC26-CDDB628A1B5C}" srcOrd="0" destOrd="0" presId="urn:microsoft.com/office/officeart/2005/8/layout/list1"/>
    <dgm:cxn modelId="{8210B336-7CD5-41B3-8BCA-58079D66F445}" srcId="{9C9F3288-63B7-4AA4-97EB-FE22646032DB}" destId="{9725C63F-D410-4092-9CA7-C3A0C9492B62}" srcOrd="0" destOrd="0" parTransId="{2CD5320B-2A16-4571-BF17-8507861E40C9}" sibTransId="{9699F05E-32D1-4111-BB69-754A4C7B2F4B}"/>
    <dgm:cxn modelId="{EA470C10-5D52-463F-9AEF-53F35D00A941}" type="presOf" srcId="{B2F29C80-6A07-4228-92CB-26BA236B6DBB}" destId="{6782800C-EA02-4C7F-B8BE-A21127D03A08}" srcOrd="1" destOrd="0" presId="urn:microsoft.com/office/officeart/2005/8/layout/list1"/>
    <dgm:cxn modelId="{9EC996DD-82D8-49A9-BAAC-84E84F3D27A6}" srcId="{B2F29C80-6A07-4228-92CB-26BA236B6DBB}" destId="{9ACC1D10-A148-4A74-B7CA-09863A887C68}" srcOrd="0" destOrd="0" parTransId="{E0506A25-9CA8-45F8-9D86-0DE794B6F503}" sibTransId="{56D9B9B2-0C4D-40A3-9975-B2FC3F10DC24}"/>
    <dgm:cxn modelId="{2ACD277C-3173-4EC4-8AFB-71C1C8120B16}" type="presOf" srcId="{FE9D4926-C14A-4D3A-BB55-622966325C46}" destId="{352E2729-448B-4B85-9C50-ADFC6B69AAB8}" srcOrd="1" destOrd="0" presId="urn:microsoft.com/office/officeart/2005/8/layout/list1"/>
    <dgm:cxn modelId="{A3FF46CF-B41E-47FD-9DAE-68A5AAFD08B9}" type="presParOf" srcId="{58732FA2-3656-4441-B567-E339CC4A420A}" destId="{9357234E-5B3B-4B8A-8600-170798B81836}" srcOrd="0" destOrd="0" presId="urn:microsoft.com/office/officeart/2005/8/layout/list1"/>
    <dgm:cxn modelId="{CC286AEE-95D6-48A6-A9DE-CC6600727B7F}" type="presParOf" srcId="{9357234E-5B3B-4B8A-8600-170798B81836}" destId="{0916B289-4624-4E17-9958-45935C714A5D}" srcOrd="0" destOrd="0" presId="urn:microsoft.com/office/officeart/2005/8/layout/list1"/>
    <dgm:cxn modelId="{37637E8C-8636-4DA0-BBFA-4C696ACEA54A}" type="presParOf" srcId="{9357234E-5B3B-4B8A-8600-170798B81836}" destId="{85DB3AE4-8689-4F86-B158-27E3D706DD86}" srcOrd="1" destOrd="0" presId="urn:microsoft.com/office/officeart/2005/8/layout/list1"/>
    <dgm:cxn modelId="{B79A96D5-D745-4E32-93D1-1EA4246A8D59}" type="presParOf" srcId="{58732FA2-3656-4441-B567-E339CC4A420A}" destId="{763DB704-22E7-4EE4-86C4-097D54FE9B62}" srcOrd="1" destOrd="0" presId="urn:microsoft.com/office/officeart/2005/8/layout/list1"/>
    <dgm:cxn modelId="{A60B1F56-4B1D-4821-92C7-6C50A6C5DE9A}" type="presParOf" srcId="{58732FA2-3656-4441-B567-E339CC4A420A}" destId="{B0C2530A-CA7D-425B-9363-D21BD40F10E3}" srcOrd="2" destOrd="0" presId="urn:microsoft.com/office/officeart/2005/8/layout/list1"/>
    <dgm:cxn modelId="{02AFEB01-EAB6-41BA-9C67-AD428EB10425}" type="presParOf" srcId="{58732FA2-3656-4441-B567-E339CC4A420A}" destId="{5ED0B535-EDED-4CFF-9A85-558C22ECDE1A}" srcOrd="3" destOrd="0" presId="urn:microsoft.com/office/officeart/2005/8/layout/list1"/>
    <dgm:cxn modelId="{EFFB4B68-3896-42AE-8C32-DC20C0D58F2A}" type="presParOf" srcId="{58732FA2-3656-4441-B567-E339CC4A420A}" destId="{782DE22E-A930-44E7-8CB7-A864FBFD423C}" srcOrd="4" destOrd="0" presId="urn:microsoft.com/office/officeart/2005/8/layout/list1"/>
    <dgm:cxn modelId="{C73676B2-C1D0-4D39-9ABA-57A519A2C9F8}" type="presParOf" srcId="{782DE22E-A930-44E7-8CB7-A864FBFD423C}" destId="{16A508B2-481A-4060-B2BF-03D3624B8A1C}" srcOrd="0" destOrd="0" presId="urn:microsoft.com/office/officeart/2005/8/layout/list1"/>
    <dgm:cxn modelId="{D24BCA12-15E8-48B4-9F04-5CAC90E63C09}" type="presParOf" srcId="{782DE22E-A930-44E7-8CB7-A864FBFD423C}" destId="{352E2729-448B-4B85-9C50-ADFC6B69AAB8}" srcOrd="1" destOrd="0" presId="urn:microsoft.com/office/officeart/2005/8/layout/list1"/>
    <dgm:cxn modelId="{10A73CBB-0E51-4109-848B-ED99B0708E9A}" type="presParOf" srcId="{58732FA2-3656-4441-B567-E339CC4A420A}" destId="{3F2CA908-4A0D-4432-BD2B-5D73B1C46DF2}" srcOrd="5" destOrd="0" presId="urn:microsoft.com/office/officeart/2005/8/layout/list1"/>
    <dgm:cxn modelId="{247D05A2-3B83-4358-B863-7F196A54E38F}" type="presParOf" srcId="{58732FA2-3656-4441-B567-E339CC4A420A}" destId="{14BF729E-83DB-4038-AC26-CDDB628A1B5C}" srcOrd="6" destOrd="0" presId="urn:microsoft.com/office/officeart/2005/8/layout/list1"/>
    <dgm:cxn modelId="{B664D078-AB31-4FF2-B778-AFEBDD7A3DC2}" type="presParOf" srcId="{58732FA2-3656-4441-B567-E339CC4A420A}" destId="{FD1B9423-59D2-40A2-BC3C-CABB8771DB26}" srcOrd="7" destOrd="0" presId="urn:microsoft.com/office/officeart/2005/8/layout/list1"/>
    <dgm:cxn modelId="{3367BD2E-0A2E-42CE-A162-430DCBC974E7}" type="presParOf" srcId="{58732FA2-3656-4441-B567-E339CC4A420A}" destId="{326ED795-7C69-4271-8629-7E0560656B70}" srcOrd="8" destOrd="0" presId="urn:microsoft.com/office/officeart/2005/8/layout/list1"/>
    <dgm:cxn modelId="{64D7DE06-A90F-45DC-A294-CBC2EB3462B6}" type="presParOf" srcId="{326ED795-7C69-4271-8629-7E0560656B70}" destId="{4F440CBB-C53E-42B2-9E40-6C2AA792A643}" srcOrd="0" destOrd="0" presId="urn:microsoft.com/office/officeart/2005/8/layout/list1"/>
    <dgm:cxn modelId="{E3FB018E-C4F1-450D-9009-C303EA938752}" type="presParOf" srcId="{326ED795-7C69-4271-8629-7E0560656B70}" destId="{6782800C-EA02-4C7F-B8BE-A21127D03A08}" srcOrd="1" destOrd="0" presId="urn:microsoft.com/office/officeart/2005/8/layout/list1"/>
    <dgm:cxn modelId="{8B848E80-3F04-4499-87D9-A95BB7076DBA}" type="presParOf" srcId="{58732FA2-3656-4441-B567-E339CC4A420A}" destId="{13B66B73-0648-4B5B-A75B-AEE16A0D4EDF}" srcOrd="9" destOrd="0" presId="urn:microsoft.com/office/officeart/2005/8/layout/list1"/>
    <dgm:cxn modelId="{6310F55A-9F0D-46E8-B14C-E04CED74E5C2}" type="presParOf" srcId="{58732FA2-3656-4441-B567-E339CC4A420A}" destId="{3869FCB9-4DB1-4928-93A1-EF1D648AAB6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4CE631-1ECE-420E-BEC7-8ECCF031E69E}" type="doc">
      <dgm:prSet loTypeId="urn:microsoft.com/office/officeart/2005/8/layout/hProcess9" loCatId="process" qsTypeId="urn:microsoft.com/office/officeart/2005/8/quickstyle/simple1#5" qsCatId="simple" csTypeId="urn:microsoft.com/office/officeart/2005/8/colors/accent0_2" csCatId="mainScheme" phldr="1"/>
      <dgm:spPr/>
    </dgm:pt>
    <dgm:pt modelId="{DC2FEB60-7F1F-4C51-8CA8-F59D1BE6132E}">
      <dgm:prSet phldrT="[Testo]" custT="1"/>
      <dgm:spPr/>
      <dgm:t>
        <a:bodyPr/>
        <a:lstStyle/>
        <a:p>
          <a:r>
            <a:rPr lang="it-IT" sz="2400" b="1" dirty="0" smtClean="0"/>
            <a:t>VOLONTARIO</a:t>
          </a:r>
          <a:endParaRPr lang="it-IT" sz="2400" b="1" dirty="0"/>
        </a:p>
      </dgm:t>
    </dgm:pt>
    <dgm:pt modelId="{F988B6D3-3E86-46E8-817F-E580941412C9}" type="parTrans" cxnId="{F956BA58-ADD7-4B3D-8C78-A2D3FE1F9551}">
      <dgm:prSet/>
      <dgm:spPr/>
      <dgm:t>
        <a:bodyPr/>
        <a:lstStyle/>
        <a:p>
          <a:endParaRPr lang="it-IT"/>
        </a:p>
      </dgm:t>
    </dgm:pt>
    <dgm:pt modelId="{9A386C15-EE61-4CDB-9F10-292F6420EBAA}" type="sibTrans" cxnId="{F956BA58-ADD7-4B3D-8C78-A2D3FE1F9551}">
      <dgm:prSet/>
      <dgm:spPr/>
      <dgm:t>
        <a:bodyPr/>
        <a:lstStyle/>
        <a:p>
          <a:endParaRPr lang="it-IT"/>
        </a:p>
      </dgm:t>
    </dgm:pt>
    <dgm:pt modelId="{D6FC7779-8787-4E06-81D5-393F5A92E874}">
      <dgm:prSet phldrT="[Testo]"/>
      <dgm:spPr/>
      <dgm:t>
        <a:bodyPr/>
        <a:lstStyle/>
        <a:p>
          <a:r>
            <a:rPr lang="it-IT" b="1" dirty="0" smtClean="0"/>
            <a:t>OPERA IN </a:t>
          </a:r>
          <a:r>
            <a:rPr lang="it-IT" b="1" dirty="0" smtClean="0">
              <a:solidFill>
                <a:srgbClr val="FF0000"/>
              </a:solidFill>
            </a:rPr>
            <a:t>URGENZA/EMERGENZA</a:t>
          </a:r>
          <a:r>
            <a:rPr lang="it-IT" b="1" dirty="0" smtClean="0"/>
            <a:t>            IN SCENARI  IMPREVEDIBILI E VARIABILI</a:t>
          </a:r>
          <a:endParaRPr lang="it-IT" b="1" dirty="0"/>
        </a:p>
      </dgm:t>
    </dgm:pt>
    <dgm:pt modelId="{5A17002A-F08F-4671-8BA5-CDDEFF3FDFBB}" type="parTrans" cxnId="{2BC3FD5F-0703-4612-BD67-1B322A646833}">
      <dgm:prSet/>
      <dgm:spPr/>
      <dgm:t>
        <a:bodyPr/>
        <a:lstStyle/>
        <a:p>
          <a:endParaRPr lang="it-IT"/>
        </a:p>
      </dgm:t>
    </dgm:pt>
    <dgm:pt modelId="{576D450C-030D-4D9A-9A0C-F13764086039}" type="sibTrans" cxnId="{2BC3FD5F-0703-4612-BD67-1B322A646833}">
      <dgm:prSet/>
      <dgm:spPr/>
      <dgm:t>
        <a:bodyPr/>
        <a:lstStyle/>
        <a:p>
          <a:endParaRPr lang="it-IT"/>
        </a:p>
      </dgm:t>
    </dgm:pt>
    <dgm:pt modelId="{3983AC08-B1C6-459D-A1D1-13DB3327F804}">
      <dgm:prSet phldrT="[Testo]" custT="1"/>
      <dgm:spPr/>
      <dgm:t>
        <a:bodyPr/>
        <a:lstStyle/>
        <a:p>
          <a:r>
            <a:rPr lang="it-IT" sz="2800" b="1" dirty="0" smtClean="0">
              <a:solidFill>
                <a:srgbClr val="FF0000"/>
              </a:solidFill>
            </a:rPr>
            <a:t>VALUTA I RISCHI</a:t>
          </a:r>
          <a:endParaRPr lang="it-IT" sz="2800" b="1" dirty="0">
            <a:solidFill>
              <a:srgbClr val="FF0000"/>
            </a:solidFill>
          </a:endParaRPr>
        </a:p>
      </dgm:t>
    </dgm:pt>
    <dgm:pt modelId="{B587D128-3616-40AD-9C9E-9E5DAC3C44B7}" type="parTrans" cxnId="{ECE4408F-CF5F-4CE6-B99F-9E9619857E5A}">
      <dgm:prSet/>
      <dgm:spPr/>
      <dgm:t>
        <a:bodyPr/>
        <a:lstStyle/>
        <a:p>
          <a:endParaRPr lang="it-IT"/>
        </a:p>
      </dgm:t>
    </dgm:pt>
    <dgm:pt modelId="{7172FB88-BF2A-4AFE-BE6B-CCC246882EBF}" type="sibTrans" cxnId="{ECE4408F-CF5F-4CE6-B99F-9E9619857E5A}">
      <dgm:prSet/>
      <dgm:spPr/>
      <dgm:t>
        <a:bodyPr/>
        <a:lstStyle/>
        <a:p>
          <a:endParaRPr lang="it-IT"/>
        </a:p>
      </dgm:t>
    </dgm:pt>
    <dgm:pt modelId="{7B9CECEB-0370-44D9-AED8-039B0258FCA1}" type="pres">
      <dgm:prSet presAssocID="{274CE631-1ECE-420E-BEC7-8ECCF031E69E}" presName="CompostProcess" presStyleCnt="0">
        <dgm:presLayoutVars>
          <dgm:dir/>
          <dgm:resizeHandles val="exact"/>
        </dgm:presLayoutVars>
      </dgm:prSet>
      <dgm:spPr/>
    </dgm:pt>
    <dgm:pt modelId="{7856CECB-DD5F-48CA-BE0C-1A0EEF0211A7}" type="pres">
      <dgm:prSet presAssocID="{274CE631-1ECE-420E-BEC7-8ECCF031E69E}" presName="arrow" presStyleLbl="bgShp" presStyleIdx="0" presStyleCnt="1"/>
      <dgm:spPr/>
      <dgm:t>
        <a:bodyPr/>
        <a:lstStyle/>
        <a:p>
          <a:endParaRPr lang="it-IT"/>
        </a:p>
      </dgm:t>
    </dgm:pt>
    <dgm:pt modelId="{33EAAFEF-FAA1-4753-8131-A7E491728519}" type="pres">
      <dgm:prSet presAssocID="{274CE631-1ECE-420E-BEC7-8ECCF031E69E}" presName="linearProcess" presStyleCnt="0"/>
      <dgm:spPr/>
    </dgm:pt>
    <dgm:pt modelId="{BD1D1712-A003-4A2D-A5FE-E98A9D205482}" type="pres">
      <dgm:prSet presAssocID="{DC2FEB60-7F1F-4C51-8CA8-F59D1BE6132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861080F-EF3F-431A-923C-BEE711AFFFED}" type="pres">
      <dgm:prSet presAssocID="{9A386C15-EE61-4CDB-9F10-292F6420EBAA}" presName="sibTrans" presStyleCnt="0"/>
      <dgm:spPr/>
    </dgm:pt>
    <dgm:pt modelId="{084A2F88-B75C-4759-8685-BC5DC83C06DD}" type="pres">
      <dgm:prSet presAssocID="{D6FC7779-8787-4E06-81D5-393F5A92E87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EA60E41-460D-4626-87A1-03D9E6448A84}" type="pres">
      <dgm:prSet presAssocID="{576D450C-030D-4D9A-9A0C-F13764086039}" presName="sibTrans" presStyleCnt="0"/>
      <dgm:spPr/>
    </dgm:pt>
    <dgm:pt modelId="{2C77C2B5-335A-4563-A825-0FEBAB18F8C0}" type="pres">
      <dgm:prSet presAssocID="{3983AC08-B1C6-459D-A1D1-13DB3327F80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956BA58-ADD7-4B3D-8C78-A2D3FE1F9551}" srcId="{274CE631-1ECE-420E-BEC7-8ECCF031E69E}" destId="{DC2FEB60-7F1F-4C51-8CA8-F59D1BE6132E}" srcOrd="0" destOrd="0" parTransId="{F988B6D3-3E86-46E8-817F-E580941412C9}" sibTransId="{9A386C15-EE61-4CDB-9F10-292F6420EBAA}"/>
    <dgm:cxn modelId="{615D9398-6320-45DE-8209-438E4E79D0FA}" type="presOf" srcId="{DC2FEB60-7F1F-4C51-8CA8-F59D1BE6132E}" destId="{BD1D1712-A003-4A2D-A5FE-E98A9D205482}" srcOrd="0" destOrd="0" presId="urn:microsoft.com/office/officeart/2005/8/layout/hProcess9"/>
    <dgm:cxn modelId="{12FECB38-56CA-402C-A523-208036492CD6}" type="presOf" srcId="{274CE631-1ECE-420E-BEC7-8ECCF031E69E}" destId="{7B9CECEB-0370-44D9-AED8-039B0258FCA1}" srcOrd="0" destOrd="0" presId="urn:microsoft.com/office/officeart/2005/8/layout/hProcess9"/>
    <dgm:cxn modelId="{F14AE513-24ED-4E10-B708-E3367F4350A2}" type="presOf" srcId="{3983AC08-B1C6-459D-A1D1-13DB3327F804}" destId="{2C77C2B5-335A-4563-A825-0FEBAB18F8C0}" srcOrd="0" destOrd="0" presId="urn:microsoft.com/office/officeart/2005/8/layout/hProcess9"/>
    <dgm:cxn modelId="{7E2C2D82-3EC3-40CA-AC53-DD9CD84CDCAC}" type="presOf" srcId="{D6FC7779-8787-4E06-81D5-393F5A92E874}" destId="{084A2F88-B75C-4759-8685-BC5DC83C06DD}" srcOrd="0" destOrd="0" presId="urn:microsoft.com/office/officeart/2005/8/layout/hProcess9"/>
    <dgm:cxn modelId="{ECE4408F-CF5F-4CE6-B99F-9E9619857E5A}" srcId="{274CE631-1ECE-420E-BEC7-8ECCF031E69E}" destId="{3983AC08-B1C6-459D-A1D1-13DB3327F804}" srcOrd="2" destOrd="0" parTransId="{B587D128-3616-40AD-9C9E-9E5DAC3C44B7}" sibTransId="{7172FB88-BF2A-4AFE-BE6B-CCC246882EBF}"/>
    <dgm:cxn modelId="{2BC3FD5F-0703-4612-BD67-1B322A646833}" srcId="{274CE631-1ECE-420E-BEC7-8ECCF031E69E}" destId="{D6FC7779-8787-4E06-81D5-393F5A92E874}" srcOrd="1" destOrd="0" parTransId="{5A17002A-F08F-4671-8BA5-CDDEFF3FDFBB}" sibTransId="{576D450C-030D-4D9A-9A0C-F13764086039}"/>
    <dgm:cxn modelId="{C9F50AD7-CC6F-4101-8E27-C771B3852EE0}" type="presParOf" srcId="{7B9CECEB-0370-44D9-AED8-039B0258FCA1}" destId="{7856CECB-DD5F-48CA-BE0C-1A0EEF0211A7}" srcOrd="0" destOrd="0" presId="urn:microsoft.com/office/officeart/2005/8/layout/hProcess9"/>
    <dgm:cxn modelId="{D2915C83-5C4E-41E3-B5EA-70C668E55736}" type="presParOf" srcId="{7B9CECEB-0370-44D9-AED8-039B0258FCA1}" destId="{33EAAFEF-FAA1-4753-8131-A7E491728519}" srcOrd="1" destOrd="0" presId="urn:microsoft.com/office/officeart/2005/8/layout/hProcess9"/>
    <dgm:cxn modelId="{899BCD4C-18EB-48A5-AF0B-86CF3B350C01}" type="presParOf" srcId="{33EAAFEF-FAA1-4753-8131-A7E491728519}" destId="{BD1D1712-A003-4A2D-A5FE-E98A9D205482}" srcOrd="0" destOrd="0" presId="urn:microsoft.com/office/officeart/2005/8/layout/hProcess9"/>
    <dgm:cxn modelId="{CEADFE01-6092-4A8E-BC41-69E5FF58F108}" type="presParOf" srcId="{33EAAFEF-FAA1-4753-8131-A7E491728519}" destId="{4861080F-EF3F-431A-923C-BEE711AFFFED}" srcOrd="1" destOrd="0" presId="urn:microsoft.com/office/officeart/2005/8/layout/hProcess9"/>
    <dgm:cxn modelId="{8A9F04E3-046A-4592-BA59-E66369B14705}" type="presParOf" srcId="{33EAAFEF-FAA1-4753-8131-A7E491728519}" destId="{084A2F88-B75C-4759-8685-BC5DC83C06DD}" srcOrd="2" destOrd="0" presId="urn:microsoft.com/office/officeart/2005/8/layout/hProcess9"/>
    <dgm:cxn modelId="{481F057B-90F8-43C6-9281-76EA98AB03E1}" type="presParOf" srcId="{33EAAFEF-FAA1-4753-8131-A7E491728519}" destId="{1EA60E41-460D-4626-87A1-03D9E6448A84}" srcOrd="3" destOrd="0" presId="urn:microsoft.com/office/officeart/2005/8/layout/hProcess9"/>
    <dgm:cxn modelId="{7A19CB0E-8D6E-4056-9E9D-936579B3A26D}" type="presParOf" srcId="{33EAAFEF-FAA1-4753-8131-A7E491728519}" destId="{2C77C2B5-335A-4563-A825-0FEBAB18F8C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4CE631-1ECE-420E-BEC7-8ECCF031E69E}" type="doc">
      <dgm:prSet loTypeId="urn:microsoft.com/office/officeart/2005/8/layout/process2" loCatId="process" qsTypeId="urn:microsoft.com/office/officeart/2005/8/quickstyle/simple1#5" qsCatId="simple" csTypeId="urn:microsoft.com/office/officeart/2005/8/colors/accent1_2#5" csCatId="accent1" phldr="1"/>
      <dgm:spPr/>
    </dgm:pt>
    <dgm:pt modelId="{DC2FEB60-7F1F-4C51-8CA8-F59D1BE6132E}">
      <dgm:prSet phldrT="[Testo]"/>
      <dgm:spPr>
        <a:solidFill>
          <a:schemeClr val="bg1"/>
        </a:solidFill>
        <a:ln w="5715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it-IT" dirty="0" smtClean="0">
              <a:solidFill>
                <a:srgbClr val="0070C0"/>
              </a:solidFill>
            </a:rPr>
            <a:t>Organizzazione di Volontariato  deve garantire</a:t>
          </a:r>
          <a:endParaRPr lang="it-IT" dirty="0">
            <a:solidFill>
              <a:srgbClr val="0070C0"/>
            </a:solidFill>
          </a:endParaRPr>
        </a:p>
      </dgm:t>
    </dgm:pt>
    <dgm:pt modelId="{F988B6D3-3E86-46E8-817F-E580941412C9}" type="parTrans" cxnId="{F956BA58-ADD7-4B3D-8C78-A2D3FE1F9551}">
      <dgm:prSet/>
      <dgm:spPr/>
      <dgm:t>
        <a:bodyPr/>
        <a:lstStyle/>
        <a:p>
          <a:endParaRPr lang="it-IT"/>
        </a:p>
      </dgm:t>
    </dgm:pt>
    <dgm:pt modelId="{9A386C15-EE61-4CDB-9F10-292F6420EBAA}" type="sibTrans" cxnId="{F956BA58-ADD7-4B3D-8C78-A2D3FE1F9551}">
      <dgm:prSet/>
      <dgm:spPr/>
      <dgm:t>
        <a:bodyPr/>
        <a:lstStyle/>
        <a:p>
          <a:endParaRPr lang="it-IT"/>
        </a:p>
      </dgm:t>
    </dgm:pt>
    <dgm:pt modelId="{D6FC7779-8787-4E06-81D5-393F5A92E874}">
      <dgm:prSet phldrT="[Testo]"/>
      <dgm:spPr>
        <a:solidFill>
          <a:schemeClr val="bg1"/>
        </a:solidFill>
        <a:ln w="5715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it-IT" b="1" dirty="0" smtClean="0">
              <a:solidFill>
                <a:srgbClr val="0070C0"/>
              </a:solidFill>
            </a:rPr>
            <a:t>TUTELA SOSTANZIALE dei SUOI ISCRITTI</a:t>
          </a:r>
          <a:endParaRPr lang="it-IT" b="1" dirty="0">
            <a:solidFill>
              <a:srgbClr val="0070C0"/>
            </a:solidFill>
          </a:endParaRPr>
        </a:p>
      </dgm:t>
    </dgm:pt>
    <dgm:pt modelId="{5A17002A-F08F-4671-8BA5-CDDEFF3FDFBB}" type="parTrans" cxnId="{2BC3FD5F-0703-4612-BD67-1B322A646833}">
      <dgm:prSet/>
      <dgm:spPr/>
      <dgm:t>
        <a:bodyPr/>
        <a:lstStyle/>
        <a:p>
          <a:endParaRPr lang="it-IT"/>
        </a:p>
      </dgm:t>
    </dgm:pt>
    <dgm:pt modelId="{576D450C-030D-4D9A-9A0C-F13764086039}" type="sibTrans" cxnId="{2BC3FD5F-0703-4612-BD67-1B322A646833}">
      <dgm:prSet/>
      <dgm:spPr/>
      <dgm:t>
        <a:bodyPr/>
        <a:lstStyle/>
        <a:p>
          <a:endParaRPr lang="it-IT"/>
        </a:p>
      </dgm:t>
    </dgm:pt>
    <dgm:pt modelId="{3983AC08-B1C6-459D-A1D1-13DB3327F804}">
      <dgm:prSet phldrT="[Testo]"/>
      <dgm:spPr>
        <a:solidFill>
          <a:schemeClr val="bg1"/>
        </a:solidFill>
        <a:ln w="5715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it-IT" dirty="0" smtClean="0">
              <a:solidFill>
                <a:srgbClr val="0070C0"/>
              </a:solidFill>
            </a:rPr>
            <a:t>capacità di </a:t>
          </a:r>
          <a:r>
            <a:rPr lang="it-IT" b="1" dirty="0" smtClean="0">
              <a:solidFill>
                <a:srgbClr val="0070C0"/>
              </a:solidFill>
            </a:rPr>
            <a:t>OPERARE IN SICUREZZA</a:t>
          </a:r>
          <a:endParaRPr lang="it-IT" b="1" dirty="0">
            <a:solidFill>
              <a:srgbClr val="0070C0"/>
            </a:solidFill>
          </a:endParaRPr>
        </a:p>
      </dgm:t>
    </dgm:pt>
    <dgm:pt modelId="{B587D128-3616-40AD-9C9E-9E5DAC3C44B7}" type="parTrans" cxnId="{ECE4408F-CF5F-4CE6-B99F-9E9619857E5A}">
      <dgm:prSet/>
      <dgm:spPr/>
      <dgm:t>
        <a:bodyPr/>
        <a:lstStyle/>
        <a:p>
          <a:endParaRPr lang="it-IT"/>
        </a:p>
      </dgm:t>
    </dgm:pt>
    <dgm:pt modelId="{7172FB88-BF2A-4AFE-BE6B-CCC246882EBF}" type="sibTrans" cxnId="{ECE4408F-CF5F-4CE6-B99F-9E9619857E5A}">
      <dgm:prSet/>
      <dgm:spPr/>
      <dgm:t>
        <a:bodyPr/>
        <a:lstStyle/>
        <a:p>
          <a:endParaRPr lang="it-IT"/>
        </a:p>
      </dgm:t>
    </dgm:pt>
    <dgm:pt modelId="{F949B180-D580-4A8F-9540-549589F82B73}" type="pres">
      <dgm:prSet presAssocID="{274CE631-1ECE-420E-BEC7-8ECCF031E69E}" presName="linearFlow" presStyleCnt="0">
        <dgm:presLayoutVars>
          <dgm:resizeHandles val="exact"/>
        </dgm:presLayoutVars>
      </dgm:prSet>
      <dgm:spPr/>
    </dgm:pt>
    <dgm:pt modelId="{DB0D9741-A1D9-48A6-BE1E-5895F4851221}" type="pres">
      <dgm:prSet presAssocID="{DC2FEB60-7F1F-4C51-8CA8-F59D1BE6132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20A5018-62E4-4E76-8466-FCFB3FC42491}" type="pres">
      <dgm:prSet presAssocID="{9A386C15-EE61-4CDB-9F10-292F6420EBAA}" presName="sibTrans" presStyleLbl="sibTrans2D1" presStyleIdx="0" presStyleCnt="2"/>
      <dgm:spPr/>
      <dgm:t>
        <a:bodyPr/>
        <a:lstStyle/>
        <a:p>
          <a:endParaRPr lang="it-IT"/>
        </a:p>
      </dgm:t>
    </dgm:pt>
    <dgm:pt modelId="{37CD416C-D7FD-457B-B598-EF2ED49C66A2}" type="pres">
      <dgm:prSet presAssocID="{9A386C15-EE61-4CDB-9F10-292F6420EBAA}" presName="connectorText" presStyleLbl="sibTrans2D1" presStyleIdx="0" presStyleCnt="2"/>
      <dgm:spPr/>
      <dgm:t>
        <a:bodyPr/>
        <a:lstStyle/>
        <a:p>
          <a:endParaRPr lang="it-IT"/>
        </a:p>
      </dgm:t>
    </dgm:pt>
    <dgm:pt modelId="{C4D8013A-E0F3-42E8-9823-E346C3383879}" type="pres">
      <dgm:prSet presAssocID="{D6FC7779-8787-4E06-81D5-393F5A92E87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5A73E2A-17CB-452B-8D75-C78C926A1257}" type="pres">
      <dgm:prSet presAssocID="{576D450C-030D-4D9A-9A0C-F13764086039}" presName="sibTrans" presStyleLbl="sibTrans2D1" presStyleIdx="1" presStyleCnt="2"/>
      <dgm:spPr/>
      <dgm:t>
        <a:bodyPr/>
        <a:lstStyle/>
        <a:p>
          <a:endParaRPr lang="it-IT"/>
        </a:p>
      </dgm:t>
    </dgm:pt>
    <dgm:pt modelId="{83C32FE8-977F-4515-9C8E-D6C94EAA8EFB}" type="pres">
      <dgm:prSet presAssocID="{576D450C-030D-4D9A-9A0C-F13764086039}" presName="connectorText" presStyleLbl="sibTrans2D1" presStyleIdx="1" presStyleCnt="2"/>
      <dgm:spPr/>
      <dgm:t>
        <a:bodyPr/>
        <a:lstStyle/>
        <a:p>
          <a:endParaRPr lang="it-IT"/>
        </a:p>
      </dgm:t>
    </dgm:pt>
    <dgm:pt modelId="{780B232A-38D4-4978-A2AF-F291DA23D4EA}" type="pres">
      <dgm:prSet presAssocID="{3983AC08-B1C6-459D-A1D1-13DB3327F804}" presName="node" presStyleLbl="node1" presStyleIdx="2" presStyleCnt="3" custScaleX="9944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956BA58-ADD7-4B3D-8C78-A2D3FE1F9551}" srcId="{274CE631-1ECE-420E-BEC7-8ECCF031E69E}" destId="{DC2FEB60-7F1F-4C51-8CA8-F59D1BE6132E}" srcOrd="0" destOrd="0" parTransId="{F988B6D3-3E86-46E8-817F-E580941412C9}" sibTransId="{9A386C15-EE61-4CDB-9F10-292F6420EBAA}"/>
    <dgm:cxn modelId="{3FE8F495-639F-4977-9170-04235880B2E4}" type="presOf" srcId="{274CE631-1ECE-420E-BEC7-8ECCF031E69E}" destId="{F949B180-D580-4A8F-9540-549589F82B73}" srcOrd="0" destOrd="0" presId="urn:microsoft.com/office/officeart/2005/8/layout/process2"/>
    <dgm:cxn modelId="{EA35DF51-09B7-4430-A4FD-F9399E43B39C}" type="presOf" srcId="{DC2FEB60-7F1F-4C51-8CA8-F59D1BE6132E}" destId="{DB0D9741-A1D9-48A6-BE1E-5895F4851221}" srcOrd="0" destOrd="0" presId="urn:microsoft.com/office/officeart/2005/8/layout/process2"/>
    <dgm:cxn modelId="{F16235C1-F33C-4500-890F-C4E17DB8B2FA}" type="presOf" srcId="{3983AC08-B1C6-459D-A1D1-13DB3327F804}" destId="{780B232A-38D4-4978-A2AF-F291DA23D4EA}" srcOrd="0" destOrd="0" presId="urn:microsoft.com/office/officeart/2005/8/layout/process2"/>
    <dgm:cxn modelId="{9B4CFBA7-9094-4262-99B0-B979DA909B50}" type="presOf" srcId="{576D450C-030D-4D9A-9A0C-F13764086039}" destId="{83C32FE8-977F-4515-9C8E-D6C94EAA8EFB}" srcOrd="1" destOrd="0" presId="urn:microsoft.com/office/officeart/2005/8/layout/process2"/>
    <dgm:cxn modelId="{ECE4408F-CF5F-4CE6-B99F-9E9619857E5A}" srcId="{274CE631-1ECE-420E-BEC7-8ECCF031E69E}" destId="{3983AC08-B1C6-459D-A1D1-13DB3327F804}" srcOrd="2" destOrd="0" parTransId="{B587D128-3616-40AD-9C9E-9E5DAC3C44B7}" sibTransId="{7172FB88-BF2A-4AFE-BE6B-CCC246882EBF}"/>
    <dgm:cxn modelId="{66D22CA5-73CB-4186-B520-05B7AE668693}" type="presOf" srcId="{D6FC7779-8787-4E06-81D5-393F5A92E874}" destId="{C4D8013A-E0F3-42E8-9823-E346C3383879}" srcOrd="0" destOrd="0" presId="urn:microsoft.com/office/officeart/2005/8/layout/process2"/>
    <dgm:cxn modelId="{2BC3FD5F-0703-4612-BD67-1B322A646833}" srcId="{274CE631-1ECE-420E-BEC7-8ECCF031E69E}" destId="{D6FC7779-8787-4E06-81D5-393F5A92E874}" srcOrd="1" destOrd="0" parTransId="{5A17002A-F08F-4671-8BA5-CDDEFF3FDFBB}" sibTransId="{576D450C-030D-4D9A-9A0C-F13764086039}"/>
    <dgm:cxn modelId="{3C4F70CE-0A5C-4F15-981D-88164B4CF3A4}" type="presOf" srcId="{576D450C-030D-4D9A-9A0C-F13764086039}" destId="{B5A73E2A-17CB-452B-8D75-C78C926A1257}" srcOrd="0" destOrd="0" presId="urn:microsoft.com/office/officeart/2005/8/layout/process2"/>
    <dgm:cxn modelId="{534DD95D-9DFB-4FEC-94C6-A59412332141}" type="presOf" srcId="{9A386C15-EE61-4CDB-9F10-292F6420EBAA}" destId="{37CD416C-D7FD-457B-B598-EF2ED49C66A2}" srcOrd="1" destOrd="0" presId="urn:microsoft.com/office/officeart/2005/8/layout/process2"/>
    <dgm:cxn modelId="{4E42F81C-BBAE-46DC-A49A-390AE13302AB}" type="presOf" srcId="{9A386C15-EE61-4CDB-9F10-292F6420EBAA}" destId="{220A5018-62E4-4E76-8466-FCFB3FC42491}" srcOrd="0" destOrd="0" presId="urn:microsoft.com/office/officeart/2005/8/layout/process2"/>
    <dgm:cxn modelId="{9BF97948-B0C2-490C-B407-B6A56C8E3110}" type="presParOf" srcId="{F949B180-D580-4A8F-9540-549589F82B73}" destId="{DB0D9741-A1D9-48A6-BE1E-5895F4851221}" srcOrd="0" destOrd="0" presId="urn:microsoft.com/office/officeart/2005/8/layout/process2"/>
    <dgm:cxn modelId="{9387486B-9ABE-4A7D-9654-97540FC43653}" type="presParOf" srcId="{F949B180-D580-4A8F-9540-549589F82B73}" destId="{220A5018-62E4-4E76-8466-FCFB3FC42491}" srcOrd="1" destOrd="0" presId="urn:microsoft.com/office/officeart/2005/8/layout/process2"/>
    <dgm:cxn modelId="{524C281F-5F91-466E-9FA5-93A8ED74AE04}" type="presParOf" srcId="{220A5018-62E4-4E76-8466-FCFB3FC42491}" destId="{37CD416C-D7FD-457B-B598-EF2ED49C66A2}" srcOrd="0" destOrd="0" presId="urn:microsoft.com/office/officeart/2005/8/layout/process2"/>
    <dgm:cxn modelId="{FE3FB388-F4A8-47E1-B62D-C528168E9A45}" type="presParOf" srcId="{F949B180-D580-4A8F-9540-549589F82B73}" destId="{C4D8013A-E0F3-42E8-9823-E346C3383879}" srcOrd="2" destOrd="0" presId="urn:microsoft.com/office/officeart/2005/8/layout/process2"/>
    <dgm:cxn modelId="{62418CD6-21CB-4D7D-A074-9B555BFCB69C}" type="presParOf" srcId="{F949B180-D580-4A8F-9540-549589F82B73}" destId="{B5A73E2A-17CB-452B-8D75-C78C926A1257}" srcOrd="3" destOrd="0" presId="urn:microsoft.com/office/officeart/2005/8/layout/process2"/>
    <dgm:cxn modelId="{81710274-B6AA-42D6-8DBB-58E363374650}" type="presParOf" srcId="{B5A73E2A-17CB-452B-8D75-C78C926A1257}" destId="{83C32FE8-977F-4515-9C8E-D6C94EAA8EFB}" srcOrd="0" destOrd="0" presId="urn:microsoft.com/office/officeart/2005/8/layout/process2"/>
    <dgm:cxn modelId="{3E18BAC8-39C3-48BF-A67E-4165335ADE14}" type="presParOf" srcId="{F949B180-D580-4A8F-9540-549589F82B73}" destId="{780B232A-38D4-4978-A2AF-F291DA23D4E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C2530A-CA7D-425B-9363-D21BD40F10E3}">
      <dsp:nvSpPr>
        <dsp:cNvPr id="0" name=""/>
        <dsp:cNvSpPr/>
      </dsp:nvSpPr>
      <dsp:spPr>
        <a:xfrm>
          <a:off x="0" y="454918"/>
          <a:ext cx="8820472" cy="8754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567" tIns="354076" rIns="68456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700" kern="1200" dirty="0" smtClean="0"/>
            <a:t>Testo Unico in materia di Tutela della salute e della  sicurezza nei luoghi di lavoro</a:t>
          </a:r>
          <a:endParaRPr lang="it-IT" sz="1700" kern="1200" dirty="0"/>
        </a:p>
      </dsp:txBody>
      <dsp:txXfrm>
        <a:off x="0" y="454918"/>
        <a:ext cx="8820472" cy="875402"/>
      </dsp:txXfrm>
    </dsp:sp>
    <dsp:sp modelId="{85DB3AE4-8689-4F86-B158-27E3D706DD86}">
      <dsp:nvSpPr>
        <dsp:cNvPr id="0" name=""/>
        <dsp:cNvSpPr/>
      </dsp:nvSpPr>
      <dsp:spPr>
        <a:xfrm>
          <a:off x="441023" y="70450"/>
          <a:ext cx="7706737" cy="6796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375" tIns="0" rIns="23337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Decreto legislativo 9 /4/2008 n. 81</a:t>
          </a:r>
          <a:endParaRPr lang="it-IT" sz="2800" kern="1200" dirty="0"/>
        </a:p>
      </dsp:txBody>
      <dsp:txXfrm>
        <a:off x="441023" y="70450"/>
        <a:ext cx="7706737" cy="679668"/>
      </dsp:txXfrm>
    </dsp:sp>
    <dsp:sp modelId="{14BF729E-83DB-4038-AC26-CDDB628A1B5C}">
      <dsp:nvSpPr>
        <dsp:cNvPr id="0" name=""/>
        <dsp:cNvSpPr/>
      </dsp:nvSpPr>
      <dsp:spPr>
        <a:xfrm>
          <a:off x="0" y="2078433"/>
          <a:ext cx="8820472" cy="10686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567" tIns="354076" rIns="68456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700" kern="1200" dirty="0" smtClean="0"/>
            <a:t>Disposizioni in attuazione dell'articolo 3, comma 3-bis, del decreto legislativo 9 aprile 2008, n. 81, in materia di salute e sicurezza nei luoghi di lavoro</a:t>
          </a:r>
        </a:p>
      </dsp:txBody>
      <dsp:txXfrm>
        <a:off x="0" y="2078433"/>
        <a:ext cx="8820472" cy="1068695"/>
      </dsp:txXfrm>
    </dsp:sp>
    <dsp:sp modelId="{352E2729-448B-4B85-9C50-ADFC6B69AAB8}">
      <dsp:nvSpPr>
        <dsp:cNvPr id="0" name=""/>
        <dsp:cNvSpPr/>
      </dsp:nvSpPr>
      <dsp:spPr>
        <a:xfrm>
          <a:off x="441023" y="1438321"/>
          <a:ext cx="7706737" cy="935311"/>
        </a:xfrm>
        <a:prstGeom prst="roundRect">
          <a:avLst/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375" tIns="0" rIns="23337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Decreto interministeriale del Lavoro e delle Politiche sociali del 13/4/2011</a:t>
          </a:r>
          <a:endParaRPr lang="it-IT" sz="2400" kern="1200" dirty="0"/>
        </a:p>
      </dsp:txBody>
      <dsp:txXfrm>
        <a:off x="441023" y="1438321"/>
        <a:ext cx="7706737" cy="935311"/>
      </dsp:txXfrm>
    </dsp:sp>
    <dsp:sp modelId="{3869FCB9-4DB1-4928-93A1-EF1D648AAB6E}">
      <dsp:nvSpPr>
        <dsp:cNvPr id="0" name=""/>
        <dsp:cNvSpPr/>
      </dsp:nvSpPr>
      <dsp:spPr>
        <a:xfrm>
          <a:off x="0" y="3957273"/>
          <a:ext cx="8820472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567" tIns="354076" rIns="68456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700" u="none" kern="1200" dirty="0" smtClean="0"/>
            <a:t>Intesa tra il Dipartimento della Protezione Civile e le Regioni e Province Autonome sulla definizione delle modalità dello svolgimento delle attività               di sorveglianza sanitaria</a:t>
          </a:r>
        </a:p>
      </dsp:txBody>
      <dsp:txXfrm>
        <a:off x="0" y="3957273"/>
        <a:ext cx="8820472" cy="1417500"/>
      </dsp:txXfrm>
    </dsp:sp>
    <dsp:sp modelId="{6782800C-EA02-4C7F-B8BE-A21127D03A08}">
      <dsp:nvSpPr>
        <dsp:cNvPr id="0" name=""/>
        <dsp:cNvSpPr/>
      </dsp:nvSpPr>
      <dsp:spPr>
        <a:xfrm>
          <a:off x="441023" y="3255128"/>
          <a:ext cx="7706737" cy="997345"/>
        </a:xfrm>
        <a:prstGeom prst="roundRect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375" tIns="0" rIns="23337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Decreto del capo dipartimento della Protezione Civile del Consiglio dei Ministri del 12/1/2012</a:t>
          </a:r>
          <a:endParaRPr lang="it-IT" sz="2400" kern="1200" dirty="0"/>
        </a:p>
      </dsp:txBody>
      <dsp:txXfrm>
        <a:off x="441023" y="3255128"/>
        <a:ext cx="7706737" cy="99734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56CECB-DD5F-48CA-BE0C-1A0EEF0211A7}">
      <dsp:nvSpPr>
        <dsp:cNvPr id="0" name=""/>
        <dsp:cNvSpPr/>
      </dsp:nvSpPr>
      <dsp:spPr>
        <a:xfrm>
          <a:off x="617219" y="0"/>
          <a:ext cx="6995160" cy="5792788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1D1712-A003-4A2D-A5FE-E98A9D205482}">
      <dsp:nvSpPr>
        <dsp:cNvPr id="0" name=""/>
        <dsp:cNvSpPr/>
      </dsp:nvSpPr>
      <dsp:spPr>
        <a:xfrm>
          <a:off x="8840" y="1737836"/>
          <a:ext cx="2648902" cy="23171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/>
            <a:t>VOLONTARIO</a:t>
          </a:r>
          <a:endParaRPr lang="it-IT" sz="2400" b="1" kern="1200" dirty="0"/>
        </a:p>
      </dsp:txBody>
      <dsp:txXfrm>
        <a:off x="8840" y="1737836"/>
        <a:ext cx="2648902" cy="2317115"/>
      </dsp:txXfrm>
    </dsp:sp>
    <dsp:sp modelId="{084A2F88-B75C-4759-8685-BC5DC83C06DD}">
      <dsp:nvSpPr>
        <dsp:cNvPr id="0" name=""/>
        <dsp:cNvSpPr/>
      </dsp:nvSpPr>
      <dsp:spPr>
        <a:xfrm>
          <a:off x="2790348" y="1737836"/>
          <a:ext cx="2648902" cy="23171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OPERA IN </a:t>
          </a:r>
          <a:r>
            <a:rPr lang="it-IT" sz="1800" b="1" kern="1200" dirty="0" smtClean="0">
              <a:solidFill>
                <a:srgbClr val="FF0000"/>
              </a:solidFill>
            </a:rPr>
            <a:t>URGENZA/EMERGENZA</a:t>
          </a:r>
          <a:r>
            <a:rPr lang="it-IT" sz="1800" b="1" kern="1200" dirty="0" smtClean="0"/>
            <a:t>            IN SCENARI  IMPREVEDIBILI E VARIABILI</a:t>
          </a:r>
          <a:endParaRPr lang="it-IT" sz="1800" b="1" kern="1200" dirty="0"/>
        </a:p>
      </dsp:txBody>
      <dsp:txXfrm>
        <a:off x="2790348" y="1737836"/>
        <a:ext cx="2648902" cy="2317115"/>
      </dsp:txXfrm>
    </dsp:sp>
    <dsp:sp modelId="{2C77C2B5-335A-4563-A825-0FEBAB18F8C0}">
      <dsp:nvSpPr>
        <dsp:cNvPr id="0" name=""/>
        <dsp:cNvSpPr/>
      </dsp:nvSpPr>
      <dsp:spPr>
        <a:xfrm>
          <a:off x="5571857" y="1737836"/>
          <a:ext cx="2648902" cy="23171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>
              <a:solidFill>
                <a:srgbClr val="FF0000"/>
              </a:solidFill>
            </a:rPr>
            <a:t>VALUTA I RISCHI</a:t>
          </a:r>
          <a:endParaRPr lang="it-IT" sz="2800" b="1" kern="1200" dirty="0">
            <a:solidFill>
              <a:srgbClr val="FF0000"/>
            </a:solidFill>
          </a:endParaRPr>
        </a:p>
      </dsp:txBody>
      <dsp:txXfrm>
        <a:off x="5571857" y="1737836"/>
        <a:ext cx="2648902" cy="231711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0D9741-A1D9-48A6-BE1E-5895F4851221}">
      <dsp:nvSpPr>
        <dsp:cNvPr id="0" name=""/>
        <dsp:cNvSpPr/>
      </dsp:nvSpPr>
      <dsp:spPr>
        <a:xfrm>
          <a:off x="2811422" y="0"/>
          <a:ext cx="2606754" cy="1448197"/>
        </a:xfrm>
        <a:prstGeom prst="roundRect">
          <a:avLst>
            <a:gd name="adj" fmla="val 10000"/>
          </a:avLst>
        </a:prstGeom>
        <a:solidFill>
          <a:schemeClr val="bg1"/>
        </a:solidFill>
        <a:ln w="5715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 smtClean="0">
              <a:solidFill>
                <a:srgbClr val="0070C0"/>
              </a:solidFill>
            </a:rPr>
            <a:t>Organizzazione di Volontariato  deve garantire</a:t>
          </a:r>
          <a:endParaRPr lang="it-IT" sz="2500" kern="1200" dirty="0">
            <a:solidFill>
              <a:srgbClr val="0070C0"/>
            </a:solidFill>
          </a:endParaRPr>
        </a:p>
      </dsp:txBody>
      <dsp:txXfrm>
        <a:off x="2811422" y="0"/>
        <a:ext cx="2606754" cy="1448197"/>
      </dsp:txXfrm>
    </dsp:sp>
    <dsp:sp modelId="{220A5018-62E4-4E76-8466-FCFB3FC42491}">
      <dsp:nvSpPr>
        <dsp:cNvPr id="0" name=""/>
        <dsp:cNvSpPr/>
      </dsp:nvSpPr>
      <dsp:spPr>
        <a:xfrm rot="5400000">
          <a:off x="3843263" y="1484401"/>
          <a:ext cx="543073" cy="6516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kern="1200"/>
        </a:p>
      </dsp:txBody>
      <dsp:txXfrm rot="5400000">
        <a:off x="3843263" y="1484401"/>
        <a:ext cx="543073" cy="651688"/>
      </dsp:txXfrm>
    </dsp:sp>
    <dsp:sp modelId="{C4D8013A-E0F3-42E8-9823-E346C3383879}">
      <dsp:nvSpPr>
        <dsp:cNvPr id="0" name=""/>
        <dsp:cNvSpPr/>
      </dsp:nvSpPr>
      <dsp:spPr>
        <a:xfrm>
          <a:off x="2811422" y="2172295"/>
          <a:ext cx="2606754" cy="1448197"/>
        </a:xfrm>
        <a:prstGeom prst="roundRect">
          <a:avLst>
            <a:gd name="adj" fmla="val 10000"/>
          </a:avLst>
        </a:prstGeom>
        <a:solidFill>
          <a:schemeClr val="bg1"/>
        </a:solidFill>
        <a:ln w="5715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b="1" kern="1200" dirty="0" smtClean="0">
              <a:solidFill>
                <a:srgbClr val="0070C0"/>
              </a:solidFill>
            </a:rPr>
            <a:t>TUTELA SOSTANZIALE dei SUOI ISCRITTI</a:t>
          </a:r>
          <a:endParaRPr lang="it-IT" sz="2500" b="1" kern="1200" dirty="0">
            <a:solidFill>
              <a:srgbClr val="0070C0"/>
            </a:solidFill>
          </a:endParaRPr>
        </a:p>
      </dsp:txBody>
      <dsp:txXfrm>
        <a:off x="2811422" y="2172295"/>
        <a:ext cx="2606754" cy="1448197"/>
      </dsp:txXfrm>
    </dsp:sp>
    <dsp:sp modelId="{B5A73E2A-17CB-452B-8D75-C78C926A1257}">
      <dsp:nvSpPr>
        <dsp:cNvPr id="0" name=""/>
        <dsp:cNvSpPr/>
      </dsp:nvSpPr>
      <dsp:spPr>
        <a:xfrm rot="5400000">
          <a:off x="3843263" y="3656697"/>
          <a:ext cx="543073" cy="6516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kern="1200"/>
        </a:p>
      </dsp:txBody>
      <dsp:txXfrm rot="5400000">
        <a:off x="3843263" y="3656697"/>
        <a:ext cx="543073" cy="651688"/>
      </dsp:txXfrm>
    </dsp:sp>
    <dsp:sp modelId="{780B232A-38D4-4978-A2AF-F291DA23D4EA}">
      <dsp:nvSpPr>
        <dsp:cNvPr id="0" name=""/>
        <dsp:cNvSpPr/>
      </dsp:nvSpPr>
      <dsp:spPr>
        <a:xfrm>
          <a:off x="2818656" y="4344591"/>
          <a:ext cx="2592287" cy="1448197"/>
        </a:xfrm>
        <a:prstGeom prst="roundRect">
          <a:avLst>
            <a:gd name="adj" fmla="val 10000"/>
          </a:avLst>
        </a:prstGeom>
        <a:solidFill>
          <a:schemeClr val="bg1"/>
        </a:solidFill>
        <a:ln w="5715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 smtClean="0">
              <a:solidFill>
                <a:srgbClr val="0070C0"/>
              </a:solidFill>
            </a:rPr>
            <a:t>capacità di </a:t>
          </a:r>
          <a:r>
            <a:rPr lang="it-IT" sz="2500" b="1" kern="1200" dirty="0" smtClean="0">
              <a:solidFill>
                <a:srgbClr val="0070C0"/>
              </a:solidFill>
            </a:rPr>
            <a:t>OPERARE IN SICUREZZA</a:t>
          </a:r>
          <a:endParaRPr lang="it-IT" sz="2500" b="1" kern="1200" dirty="0">
            <a:solidFill>
              <a:srgbClr val="0070C0"/>
            </a:solidFill>
          </a:endParaRPr>
        </a:p>
      </dsp:txBody>
      <dsp:txXfrm>
        <a:off x="2818656" y="4344591"/>
        <a:ext cx="2592287" cy="1448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>
              <a:buFont typeface="Times New Roman" pitchFamily="18" charset="0"/>
              <a:buNone/>
              <a:defRPr/>
            </a:pPr>
            <a:endParaRPr lang="it-IT">
              <a:ea typeface="ＭＳ Ｐゴシック" charset="0"/>
              <a:cs typeface="Microsoft YaHei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>
              <a:buFont typeface="Times New Roman" pitchFamily="18" charset="0"/>
              <a:buNone/>
              <a:defRPr/>
            </a:pPr>
            <a:endParaRPr lang="it-IT">
              <a:ea typeface="ＭＳ Ｐゴシック" charset="0"/>
              <a:cs typeface="Microsoft YaHei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>
              <a:buFont typeface="Times New Roman" pitchFamily="18" charset="0"/>
              <a:buNone/>
              <a:defRPr/>
            </a:pPr>
            <a:endParaRPr lang="it-IT">
              <a:ea typeface="ＭＳ Ｐゴシック" charset="0"/>
              <a:cs typeface="Microsoft YaHei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algn="r" defTabSz="-635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200"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3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</a:ln>
          <a:effectLst/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/>
          <a:p>
            <a:pPr lvl="0"/>
            <a:endParaRPr lang="it-IT" noProof="0" smtClean="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>
              <a:buFont typeface="Times New Roman" pitchFamily="18" charset="0"/>
              <a:buNone/>
              <a:defRPr/>
            </a:pPr>
            <a:endParaRPr lang="it-IT">
              <a:ea typeface="ＭＳ Ｐゴシック" charset="0"/>
              <a:cs typeface="Microsoft YaHei" charset="0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/>
          <a:lstStyle>
            <a:lvl1pPr algn="r" defTabSz="-635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6209E383-1963-4DE0-990F-CC24B80D0C59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894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ＭＳ Ｐゴシック" charset="0"/>
      </a:defRPr>
    </a:lvl1pPr>
    <a:lvl2pPr marL="742950" indent="-285750" algn="l" defTabSz="44894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+mn-cs"/>
      </a:defRPr>
    </a:lvl2pPr>
    <a:lvl3pPr marL="1143000" indent="-228600" algn="l" defTabSz="44894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+mn-cs"/>
      </a:defRPr>
    </a:lvl3pPr>
    <a:lvl4pPr marL="1600200" indent="-228600" algn="l" defTabSz="44894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+mn-cs"/>
      </a:defRPr>
    </a:lvl4pPr>
    <a:lvl5pPr marL="2057400" indent="-228600" algn="l" defTabSz="44894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fld id="{A18C8B87-3B07-47FB-BC37-B9D9AE6F42A3}" type="slidenum">
              <a:rPr lang="it-IT"/>
              <a:pPr/>
              <a:t>1</a:t>
            </a:fld>
            <a:endParaRPr lang="it-IT"/>
          </a:p>
        </p:txBody>
      </p:sp>
      <p:sp>
        <p:nvSpPr>
          <p:cNvPr id="5632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5632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>
              <a:buFont typeface="Times New Roman" pitchFamily="18" charset="0"/>
              <a:buNone/>
              <a:defRPr/>
            </a:pPr>
            <a:endParaRPr lang="it-IT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687388" y="4343400"/>
            <a:ext cx="5483225" cy="4114800"/>
          </a:xfrm>
          <a:noFill/>
        </p:spPr>
        <p:txBody>
          <a:bodyPr wrap="square" lIns="88190" tIns="44095" rIns="88190" bIns="44095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80900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90" tIns="44095" rIns="88190" bIns="44095" anchor="b"/>
          <a:lstStyle/>
          <a:p>
            <a:pPr algn="r" defTabSz="844550" eaLnBrk="1" hangingPunct="1"/>
            <a:fld id="{2FE98803-3EDF-4D0F-9306-4AF01876E858}" type="slidenum">
              <a:rPr lang="it-IT" altLang="it-IT" sz="1200">
                <a:cs typeface="Arial" pitchFamily="34" charset="0"/>
              </a:rPr>
              <a:pPr algn="r" defTabSz="844550" eaLnBrk="1" hangingPunct="1"/>
              <a:t>11</a:t>
            </a:fld>
            <a:endParaRPr lang="it-IT" altLang="it-IT" sz="120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fld id="{5F9B8CCD-BC38-427B-BC81-1B6F02E5AE3F}" type="slidenum">
              <a:rPr lang="it-IT"/>
              <a:pPr/>
              <a:t>12</a:t>
            </a:fld>
            <a:endParaRPr lang="it-IT"/>
          </a:p>
        </p:txBody>
      </p:sp>
      <p:sp>
        <p:nvSpPr>
          <p:cNvPr id="64513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6451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>
              <a:buFont typeface="Times New Roman" pitchFamily="18" charset="0"/>
              <a:buNone/>
              <a:defRPr/>
            </a:pPr>
            <a:endParaRPr lang="it-IT" smtClean="0">
              <a:ea typeface="ＭＳ Ｐゴシック" charset="0"/>
              <a:cs typeface="+mn-cs"/>
            </a:endParaRPr>
          </a:p>
          <a:p>
            <a:pPr>
              <a:buFont typeface="Times New Roman" pitchFamily="18" charset="0"/>
              <a:buNone/>
              <a:defRPr/>
            </a:pPr>
            <a:r>
              <a:rPr lang="it-IT" smtClean="0">
                <a:ea typeface="ＭＳ Ｐゴシック" charset="0"/>
                <a:cs typeface="+mn-cs"/>
              </a:rPr>
              <a:t>----- Note riunione (09/03/15 16:53) -----</a:t>
            </a:r>
          </a:p>
          <a:p>
            <a:pPr>
              <a:buFont typeface="Times New Roman" pitchFamily="18" charset="0"/>
              <a:buNone/>
              <a:defRPr/>
            </a:pPr>
            <a:r>
              <a:rPr lang="it-IT" smtClean="0">
                <a:ea typeface="ＭＳ Ｐゴシック" charset="0"/>
                <a:cs typeface="+mn-cs"/>
              </a:rPr>
              <a:t>chiedere che rischio vedono magari nelle foto ?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fld id="{606FDE7D-293C-4087-BDE5-DF15548262F0}" type="slidenum">
              <a:rPr lang="it-IT"/>
              <a:pPr/>
              <a:t>13</a:t>
            </a:fld>
            <a:endParaRPr lang="it-IT"/>
          </a:p>
        </p:txBody>
      </p:sp>
      <p:sp>
        <p:nvSpPr>
          <p:cNvPr id="6553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6553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>
              <a:buFont typeface="Times New Roman" pitchFamily="18" charset="0"/>
              <a:buNone/>
              <a:defRPr/>
            </a:pPr>
            <a:endParaRPr lang="it-IT" smtClean="0">
              <a:ea typeface="ＭＳ Ｐゴシック" charset="0"/>
              <a:cs typeface="+mn-cs"/>
            </a:endParaRPr>
          </a:p>
          <a:p>
            <a:pPr>
              <a:buFont typeface="Times New Roman" pitchFamily="18" charset="0"/>
              <a:buNone/>
              <a:defRPr/>
            </a:pPr>
            <a:r>
              <a:rPr lang="it-IT" smtClean="0">
                <a:ea typeface="ＭＳ Ｐゴシック" charset="0"/>
                <a:cs typeface="+mn-cs"/>
              </a:rPr>
              <a:t>----- Note riunione (09/03/15 16:53) -----</a:t>
            </a:r>
          </a:p>
          <a:p>
            <a:pPr>
              <a:buFont typeface="Times New Roman" pitchFamily="18" charset="0"/>
              <a:buNone/>
              <a:defRPr/>
            </a:pPr>
            <a:r>
              <a:rPr lang="it-IT" smtClean="0">
                <a:ea typeface="ＭＳ Ｐゴシック" charset="0"/>
                <a:cs typeface="+mn-cs"/>
              </a:rPr>
              <a:t>chiedere che rischio vedono magari nelle foto ?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fld id="{4269CE19-0CCE-4BAC-92DE-73FA4780BA64}" type="slidenum">
              <a:rPr lang="it-IT"/>
              <a:pPr/>
              <a:t>14</a:t>
            </a:fld>
            <a:endParaRPr lang="it-IT"/>
          </a:p>
        </p:txBody>
      </p:sp>
      <p:sp>
        <p:nvSpPr>
          <p:cNvPr id="6656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6656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>
              <a:buFont typeface="Times New Roman" pitchFamily="18" charset="0"/>
              <a:buNone/>
              <a:defRPr/>
            </a:pPr>
            <a:endParaRPr lang="it-IT" smtClean="0">
              <a:ea typeface="ＭＳ Ｐゴシック" charset="0"/>
              <a:cs typeface="+mn-cs"/>
            </a:endParaRPr>
          </a:p>
          <a:p>
            <a:pPr>
              <a:buFont typeface="Times New Roman" pitchFamily="18" charset="0"/>
              <a:buNone/>
              <a:defRPr/>
            </a:pPr>
            <a:r>
              <a:rPr lang="it-IT" smtClean="0">
                <a:ea typeface="ＭＳ Ｐゴシック" charset="0"/>
                <a:cs typeface="+mn-cs"/>
              </a:rPr>
              <a:t>----- Note riunione (09/03/15 16:53) -----</a:t>
            </a:r>
          </a:p>
          <a:p>
            <a:pPr>
              <a:buFont typeface="Times New Roman" pitchFamily="18" charset="0"/>
              <a:buNone/>
              <a:defRPr/>
            </a:pPr>
            <a:r>
              <a:rPr lang="it-IT" smtClean="0">
                <a:ea typeface="ＭＳ Ｐゴシック" charset="0"/>
                <a:cs typeface="+mn-cs"/>
              </a:rPr>
              <a:t>chiedere che rischio vedono magari nelle foto ?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fld id="{367B3FD5-7781-4D26-8EFA-14DFAC3C02C0}" type="slidenum">
              <a:rPr lang="it-IT"/>
              <a:pPr/>
              <a:t>15</a:t>
            </a:fld>
            <a:endParaRPr lang="it-IT"/>
          </a:p>
        </p:txBody>
      </p:sp>
      <p:sp>
        <p:nvSpPr>
          <p:cNvPr id="6758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6758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>
              <a:buFont typeface="Times New Roman" pitchFamily="18" charset="0"/>
              <a:buNone/>
              <a:defRPr/>
            </a:pPr>
            <a:endParaRPr lang="it-IT" smtClean="0">
              <a:ea typeface="ＭＳ Ｐゴシック" charset="0"/>
              <a:cs typeface="+mn-cs"/>
            </a:endParaRPr>
          </a:p>
          <a:p>
            <a:pPr>
              <a:buFont typeface="Times New Roman" pitchFamily="18" charset="0"/>
              <a:buNone/>
              <a:defRPr/>
            </a:pPr>
            <a:r>
              <a:rPr lang="it-IT" smtClean="0">
                <a:ea typeface="ＭＳ Ｐゴシック" charset="0"/>
                <a:cs typeface="+mn-cs"/>
              </a:rPr>
              <a:t>----- Note riunione (09/03/15 16:53) -----</a:t>
            </a:r>
          </a:p>
          <a:p>
            <a:pPr>
              <a:buFont typeface="Times New Roman" pitchFamily="18" charset="0"/>
              <a:buNone/>
              <a:defRPr/>
            </a:pPr>
            <a:r>
              <a:rPr lang="it-IT" smtClean="0">
                <a:ea typeface="ＭＳ Ｐゴシック" charset="0"/>
                <a:cs typeface="+mn-cs"/>
              </a:rPr>
              <a:t>chiedere che rischio vedono magari nelle foto ?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fld id="{2C4868F2-A3B9-47C8-84BF-BD5CEA4E4489}" type="slidenum">
              <a:rPr lang="it-IT"/>
              <a:pPr/>
              <a:t>16</a:t>
            </a:fld>
            <a:endParaRPr lang="it-IT"/>
          </a:p>
        </p:txBody>
      </p:sp>
      <p:sp>
        <p:nvSpPr>
          <p:cNvPr id="6860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6861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  <a:p>
            <a:r>
              <a:rPr lang="it-IT" smtClean="0">
                <a:latin typeface="Times New Roman" pitchFamily="18" charset="0"/>
              </a:rPr>
              <a:t>----- Note riunione (09/03/15 16:53) -----</a:t>
            </a:r>
          </a:p>
          <a:p>
            <a:r>
              <a:rPr lang="it-IT" smtClean="0">
                <a:latin typeface="Times New Roman" pitchFamily="18" charset="0"/>
              </a:rPr>
              <a:t>non vi sono rischi specifici ma rischi derivanti dalla propria attività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fld id="{0F6A345E-BC99-45FB-AB19-73FF9F160D41}" type="slidenum">
              <a:rPr lang="it-IT"/>
              <a:pPr/>
              <a:t>17</a:t>
            </a:fld>
            <a:endParaRPr lang="it-IT"/>
          </a:p>
        </p:txBody>
      </p:sp>
      <p:sp>
        <p:nvSpPr>
          <p:cNvPr id="69633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6963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>
              <a:buFont typeface="Times New Roman" pitchFamily="18" charset="0"/>
              <a:buNone/>
              <a:defRPr/>
            </a:pPr>
            <a:endParaRPr lang="it-IT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fld id="{E3DDFA92-C154-4490-AA6B-63C424FB7A03}" type="slidenum">
              <a:rPr lang="it-IT"/>
              <a:pPr/>
              <a:t>18</a:t>
            </a:fld>
            <a:endParaRPr lang="it-IT"/>
          </a:p>
        </p:txBody>
      </p:sp>
      <p:sp>
        <p:nvSpPr>
          <p:cNvPr id="7065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7065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>
              <a:buFont typeface="Times New Roman" pitchFamily="18" charset="0"/>
              <a:buNone/>
              <a:defRPr/>
            </a:pPr>
            <a:endParaRPr lang="it-IT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fld id="{8C379F09-916C-4892-84AB-A8A01B5FC09E}" type="slidenum">
              <a:rPr lang="it-IT"/>
              <a:pPr/>
              <a:t>19</a:t>
            </a:fld>
            <a:endParaRPr lang="it-IT"/>
          </a:p>
        </p:txBody>
      </p:sp>
      <p:sp>
        <p:nvSpPr>
          <p:cNvPr id="7168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7168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>
              <a:buFont typeface="Times New Roman" pitchFamily="18" charset="0"/>
              <a:buNone/>
              <a:defRPr/>
            </a:pPr>
            <a:endParaRPr lang="it-IT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fld id="{2478DCE3-867F-4C5E-BB1A-1247B9CF6E18}" type="slidenum">
              <a:rPr lang="it-IT"/>
              <a:pPr/>
              <a:t>20</a:t>
            </a:fld>
            <a:endParaRPr lang="it-IT"/>
          </a:p>
        </p:txBody>
      </p:sp>
      <p:sp>
        <p:nvSpPr>
          <p:cNvPr id="6348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6349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>
              <a:buFont typeface="Times New Roman" pitchFamily="18" charset="0"/>
              <a:buNone/>
              <a:defRPr/>
            </a:pPr>
            <a:endParaRPr lang="it-IT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fld id="{0A382A82-EC41-4410-BF64-81EE398F4956}" type="slidenum">
              <a:rPr lang="it-IT"/>
              <a:pPr/>
              <a:t>2</a:t>
            </a:fld>
            <a:endParaRPr lang="it-IT"/>
          </a:p>
        </p:txBody>
      </p:sp>
      <p:sp>
        <p:nvSpPr>
          <p:cNvPr id="5734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5734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>
              <a:buFont typeface="Times New Roman" pitchFamily="18" charset="0"/>
              <a:buNone/>
              <a:defRPr/>
            </a:pPr>
            <a:endParaRPr lang="it-IT" smtClean="0">
              <a:ea typeface="ＭＳ Ｐゴシック" charset="0"/>
              <a:cs typeface="+mn-cs"/>
            </a:endParaRPr>
          </a:p>
          <a:p>
            <a:pPr>
              <a:buFont typeface="Times New Roman" pitchFamily="18" charset="0"/>
              <a:buNone/>
              <a:defRPr/>
            </a:pPr>
            <a:r>
              <a:rPr lang="it-IT" smtClean="0">
                <a:ea typeface="ＭＳ Ｐゴシック" charset="0"/>
                <a:cs typeface="+mn-cs"/>
              </a:rPr>
              <a:t>----- Note riunione (09/03/15 16:53) -----</a:t>
            </a:r>
          </a:p>
          <a:p>
            <a:pPr>
              <a:buFont typeface="Times New Roman" pitchFamily="18" charset="0"/>
              <a:buNone/>
              <a:defRPr/>
            </a:pPr>
            <a:r>
              <a:rPr lang="it-IT" smtClean="0">
                <a:ea typeface="ＭＳ Ｐゴシック" charset="0"/>
                <a:cs typeface="+mn-cs"/>
              </a:rPr>
              <a:t>CHI DI VOI ... USCITE SICUREZZA RISTORANTE, DISCO?  BENE IN VOI L'AUTOTUTELA E' GIA BEN PRESENTE PER GLI ALTRI DOPO QUESTA SERATA MAGARI NASCERA'</a:t>
            </a:r>
          </a:p>
          <a:p>
            <a:pPr>
              <a:buFont typeface="Times New Roman" pitchFamily="18" charset="0"/>
              <a:buNone/>
              <a:defRPr/>
            </a:pPr>
            <a:endParaRPr lang="it-IT" smtClean="0">
              <a:ea typeface="ＭＳ Ｐゴシック" charset="0"/>
              <a:cs typeface="+mn-cs"/>
            </a:endParaRPr>
          </a:p>
          <a:p>
            <a:pPr>
              <a:buFont typeface="Times New Roman" pitchFamily="18" charset="0"/>
              <a:buNone/>
              <a:defRPr/>
            </a:pPr>
            <a:r>
              <a:rPr lang="it-IT" smtClean="0">
                <a:ea typeface="ＭＳ Ｐゴシック" charset="0"/>
                <a:cs typeface="+mn-cs"/>
              </a:rPr>
              <a:t>QUALCUNO E' UN RSP RESP SICUREZ PREVENZIONE IN AZIENDA ? ...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fld id="{7E7EA517-28ED-4A98-BD60-CE5BECCDC7C6}" type="slidenum">
              <a:rPr lang="it-IT"/>
              <a:pPr/>
              <a:t>21</a:t>
            </a:fld>
            <a:endParaRPr lang="it-IT"/>
          </a:p>
        </p:txBody>
      </p:sp>
      <p:sp>
        <p:nvSpPr>
          <p:cNvPr id="7270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7270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>
              <a:buFont typeface="Times New Roman" pitchFamily="18" charset="0"/>
              <a:buNone/>
              <a:defRPr/>
            </a:pPr>
            <a:endParaRPr lang="it-IT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fld id="{D8B263E9-18CD-4B1C-B85E-3AA3F9A7EF50}" type="slidenum">
              <a:rPr lang="it-IT"/>
              <a:pPr/>
              <a:t>22</a:t>
            </a:fld>
            <a:endParaRPr lang="it-IT"/>
          </a:p>
        </p:txBody>
      </p:sp>
      <p:sp>
        <p:nvSpPr>
          <p:cNvPr id="59393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5939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>
              <a:buFont typeface="Times New Roman" pitchFamily="18" charset="0"/>
              <a:buNone/>
              <a:defRPr/>
            </a:pPr>
            <a:endParaRPr lang="it-IT" smtClean="0">
              <a:ea typeface="ＭＳ Ｐゴシック" charset="0"/>
              <a:cs typeface="+mn-cs"/>
            </a:endParaRPr>
          </a:p>
          <a:p>
            <a:pPr>
              <a:buFont typeface="Times New Roman" pitchFamily="18" charset="0"/>
              <a:buNone/>
              <a:defRPr/>
            </a:pPr>
            <a:r>
              <a:rPr lang="it-IT" smtClean="0">
                <a:ea typeface="ＭＳ Ｐゴシック" charset="0"/>
                <a:cs typeface="+mn-cs"/>
              </a:rPr>
              <a:t>----- Note riunione (09/03/15 16:53) -----</a:t>
            </a:r>
          </a:p>
          <a:p>
            <a:pPr>
              <a:buFont typeface="Times New Roman" pitchFamily="18" charset="0"/>
              <a:buNone/>
              <a:defRPr/>
            </a:pPr>
            <a:r>
              <a:rPr lang="it-IT" smtClean="0">
                <a:ea typeface="ＭＳ Ｐゴシック" charset="0"/>
                <a:cs typeface="+mn-cs"/>
              </a:rPr>
              <a:t>LA VECCHIA 626 ... ORAMAI IN PENSIONE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xfrm>
            <a:off x="687388" y="4343400"/>
            <a:ext cx="5483225" cy="4114800"/>
          </a:xfrm>
          <a:noFill/>
        </p:spPr>
        <p:txBody>
          <a:bodyPr wrap="square" lIns="88190" tIns="44095" rIns="88190" bIns="4409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it-IT" smtClean="0"/>
              <a:t>È importante </a:t>
            </a:r>
            <a:r>
              <a:rPr lang="it-IT" altLang="it-IT" b="1" smtClean="0"/>
              <a:t>valutare</a:t>
            </a:r>
            <a:r>
              <a:rPr lang="it-IT" altLang="it-IT" smtClean="0"/>
              <a:t> i </a:t>
            </a:r>
            <a:r>
              <a:rPr lang="it-IT" altLang="it-IT" b="1" smtClean="0"/>
              <a:t>rischi</a:t>
            </a:r>
            <a:r>
              <a:rPr lang="it-IT" altLang="it-IT" smtClean="0"/>
              <a:t> derivanti dall’uso delle </a:t>
            </a:r>
            <a:r>
              <a:rPr lang="it-IT" altLang="it-IT" b="1" smtClean="0"/>
              <a:t>attrezzature</a:t>
            </a:r>
            <a:r>
              <a:rPr lang="it-IT" altLang="it-IT" smtClean="0"/>
              <a:t>, delle </a:t>
            </a:r>
            <a:r>
              <a:rPr lang="it-IT" altLang="it-IT" b="1" smtClean="0"/>
              <a:t>macchine</a:t>
            </a:r>
            <a:r>
              <a:rPr lang="it-IT" altLang="it-IT" smtClean="0"/>
              <a:t> e degli </a:t>
            </a:r>
            <a:r>
              <a:rPr lang="it-IT" altLang="it-IT" b="1" smtClean="0"/>
              <a:t>strumenti</a:t>
            </a:r>
            <a:r>
              <a:rPr lang="it-IT" altLang="it-IT" smtClean="0"/>
              <a:t> utilizzati dai volontari nell’espletamento della loro attività.</a:t>
            </a:r>
          </a:p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fld id="{A9FCF010-87FC-47CE-B3FE-F0D0182CD7E8}" type="slidenum">
              <a:rPr lang="it-IT"/>
              <a:pPr/>
              <a:t>24</a:t>
            </a:fld>
            <a:endParaRPr lang="it-IT"/>
          </a:p>
        </p:txBody>
      </p:sp>
      <p:sp>
        <p:nvSpPr>
          <p:cNvPr id="7372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7373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>
              <a:buFont typeface="Times New Roman" pitchFamily="18" charset="0"/>
              <a:buNone/>
              <a:defRPr/>
            </a:pPr>
            <a:endParaRPr lang="it-IT" smtClean="0">
              <a:ea typeface="ＭＳ Ｐゴシック" charset="0"/>
              <a:cs typeface="+mn-cs"/>
            </a:endParaRPr>
          </a:p>
          <a:p>
            <a:pPr>
              <a:buFont typeface="Times New Roman" pitchFamily="18" charset="0"/>
              <a:buNone/>
              <a:defRPr/>
            </a:pPr>
            <a:r>
              <a:rPr lang="it-IT" smtClean="0">
                <a:ea typeface="ＭＳ Ｐゴシック" charset="0"/>
                <a:cs typeface="+mn-cs"/>
              </a:rPr>
              <a:t>----- Note riunione (09/03/15 16:53) -----</a:t>
            </a:r>
          </a:p>
          <a:p>
            <a:pPr>
              <a:buFont typeface="Times New Roman" pitchFamily="18" charset="0"/>
              <a:buNone/>
              <a:defRPr/>
            </a:pPr>
            <a:r>
              <a:rPr lang="it-IT" smtClean="0">
                <a:ea typeface="ＭＳ Ｐゴシック" charset="0"/>
                <a:cs typeface="+mn-cs"/>
              </a:rPr>
              <a:t>PASSIAMO AI TIPI DI PERICOLO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fld id="{0938F78D-9AE9-495D-BF5C-E31599619C19}" type="slidenum">
              <a:rPr lang="it-IT"/>
              <a:pPr/>
              <a:t>25</a:t>
            </a:fld>
            <a:endParaRPr lang="it-IT"/>
          </a:p>
        </p:txBody>
      </p:sp>
      <p:sp>
        <p:nvSpPr>
          <p:cNvPr id="7577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7577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>
              <a:buFont typeface="Times New Roman" pitchFamily="18" charset="0"/>
              <a:buNone/>
              <a:defRPr/>
            </a:pPr>
            <a:endParaRPr lang="it-IT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fld id="{60E082FC-813E-4A0D-B7FE-8BBA8B58ABF1}" type="slidenum">
              <a:rPr lang="it-IT"/>
              <a:pPr/>
              <a:t>26</a:t>
            </a:fld>
            <a:endParaRPr lang="it-IT"/>
          </a:p>
        </p:txBody>
      </p:sp>
      <p:sp>
        <p:nvSpPr>
          <p:cNvPr id="7680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7680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>
              <a:buFont typeface="Times New Roman" pitchFamily="18" charset="0"/>
              <a:buNone/>
              <a:defRPr/>
            </a:pPr>
            <a:endParaRPr lang="it-IT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fld id="{6FFD6505-1A59-4F57-B71A-986B9B09CCF5}" type="slidenum">
              <a:rPr lang="it-IT"/>
              <a:pPr/>
              <a:t>27</a:t>
            </a:fld>
            <a:endParaRPr lang="it-IT"/>
          </a:p>
        </p:txBody>
      </p:sp>
      <p:sp>
        <p:nvSpPr>
          <p:cNvPr id="7782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7782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>
              <a:buFont typeface="Times New Roman" pitchFamily="18" charset="0"/>
              <a:buNone/>
              <a:defRPr/>
            </a:pPr>
            <a:endParaRPr lang="it-IT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fld id="{08B79A82-8661-48A5-87E9-2168CCB5BA7C}" type="slidenum">
              <a:rPr lang="it-IT"/>
              <a:pPr/>
              <a:t>28</a:t>
            </a:fld>
            <a:endParaRPr lang="it-IT"/>
          </a:p>
        </p:txBody>
      </p:sp>
      <p:sp>
        <p:nvSpPr>
          <p:cNvPr id="7884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7885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>
              <a:buFont typeface="Times New Roman" pitchFamily="18" charset="0"/>
              <a:buNone/>
              <a:defRPr/>
            </a:pPr>
            <a:endParaRPr lang="it-IT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fld id="{4437619A-5B43-4CA7-B54A-6951B2F4957E}" type="slidenum">
              <a:rPr lang="it-IT"/>
              <a:pPr/>
              <a:t>29</a:t>
            </a:fld>
            <a:endParaRPr lang="it-IT"/>
          </a:p>
        </p:txBody>
      </p:sp>
      <p:sp>
        <p:nvSpPr>
          <p:cNvPr id="79873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7987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>
              <a:buFont typeface="Times New Roman" pitchFamily="18" charset="0"/>
              <a:buNone/>
              <a:defRPr/>
            </a:pPr>
            <a:endParaRPr lang="it-IT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fld id="{95570EFC-2B15-48FC-897D-C7EB6091A6C4}" type="slidenum">
              <a:rPr lang="it-IT"/>
              <a:pPr/>
              <a:t>30</a:t>
            </a:fld>
            <a:endParaRPr lang="it-IT"/>
          </a:p>
        </p:txBody>
      </p:sp>
      <p:sp>
        <p:nvSpPr>
          <p:cNvPr id="8089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8089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>
              <a:buFont typeface="Times New Roman" pitchFamily="18" charset="0"/>
              <a:buNone/>
              <a:defRPr/>
            </a:pPr>
            <a:endParaRPr lang="it-IT" smtClean="0">
              <a:ea typeface="ＭＳ Ｐゴシック" charset="0"/>
              <a:cs typeface="+mn-cs"/>
            </a:endParaRPr>
          </a:p>
          <a:p>
            <a:pPr>
              <a:buFont typeface="Times New Roman" pitchFamily="18" charset="0"/>
              <a:buNone/>
              <a:defRPr/>
            </a:pPr>
            <a:r>
              <a:rPr lang="it-IT" smtClean="0">
                <a:ea typeface="ＭＳ Ｐゴシック" charset="0"/>
                <a:cs typeface="+mn-cs"/>
              </a:rPr>
              <a:t>----- Note riunione (09/03/15 16:53) -----</a:t>
            </a:r>
          </a:p>
          <a:p>
            <a:pPr>
              <a:buFont typeface="Times New Roman" pitchFamily="18" charset="0"/>
              <a:buNone/>
              <a:defRPr/>
            </a:pPr>
            <a:r>
              <a:rPr lang="it-IT" smtClean="0">
                <a:ea typeface="ＭＳ Ｐゴシック" charset="0"/>
                <a:cs typeface="+mn-cs"/>
              </a:rPr>
              <a:t>AVERE E INDOSSARE / UTILIZZARE I DPI</a:t>
            </a:r>
          </a:p>
          <a:p>
            <a:pPr>
              <a:buFont typeface="Times New Roman" pitchFamily="18" charset="0"/>
              <a:buNone/>
              <a:defRPr/>
            </a:pPr>
            <a:endParaRPr lang="it-IT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fld id="{8FFF31B3-A08B-4935-9BF6-ECE46E586A3D}" type="slidenum">
              <a:rPr lang="it-IT"/>
              <a:pPr/>
              <a:t>3</a:t>
            </a:fld>
            <a:endParaRPr lang="it-IT"/>
          </a:p>
        </p:txBody>
      </p:sp>
      <p:sp>
        <p:nvSpPr>
          <p:cNvPr id="5836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5837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>
              <a:buFont typeface="Times New Roman" pitchFamily="18" charset="0"/>
              <a:buNone/>
              <a:defRPr/>
            </a:pPr>
            <a:endParaRPr lang="it-IT" smtClean="0">
              <a:ea typeface="ＭＳ Ｐゴシック" charset="0"/>
              <a:cs typeface="+mn-cs"/>
            </a:endParaRPr>
          </a:p>
          <a:p>
            <a:pPr>
              <a:buFont typeface="Times New Roman" pitchFamily="18" charset="0"/>
              <a:buNone/>
              <a:defRPr/>
            </a:pPr>
            <a:r>
              <a:rPr lang="it-IT" smtClean="0">
                <a:ea typeface="ＭＳ Ｐゴシック" charset="0"/>
                <a:cs typeface="+mn-cs"/>
              </a:rPr>
              <a:t>----- Note riunione (09/03/15 16:53) -----</a:t>
            </a:r>
          </a:p>
          <a:p>
            <a:pPr>
              <a:buFont typeface="Times New Roman" pitchFamily="18" charset="0"/>
              <a:buNone/>
              <a:defRPr/>
            </a:pPr>
            <a:r>
              <a:rPr lang="it-IT" smtClean="0">
                <a:ea typeface="ＭＳ Ｐゴシック" charset="0"/>
                <a:cs typeface="+mn-cs"/>
              </a:rPr>
              <a:t>D.L.  81/08 -&gt; Testo Unico sulla sicurezza, salute e prevenzione sui luoghi di lavoro</a:t>
            </a:r>
          </a:p>
          <a:p>
            <a:pPr>
              <a:buFont typeface="Times New Roman" pitchFamily="18" charset="0"/>
              <a:buNone/>
              <a:defRPr/>
            </a:pPr>
            <a:r>
              <a:rPr lang="it-IT" smtClean="0">
                <a:ea typeface="ＭＳ Ｐゴシック" charset="0"/>
                <a:cs typeface="+mn-cs"/>
              </a:rPr>
              <a:t>D.INTERM 13 APR 2011 -&gt; Inquadramento del DL81/08 sulla protezione civile</a:t>
            </a:r>
          </a:p>
          <a:p>
            <a:pPr>
              <a:buFont typeface="Times New Roman" pitchFamily="18" charset="0"/>
              <a:buNone/>
              <a:defRPr/>
            </a:pPr>
            <a:r>
              <a:rPr lang="it-IT" smtClean="0">
                <a:ea typeface="ＭＳ Ｐゴシック" charset="0"/>
                <a:cs typeface="+mn-cs"/>
              </a:rPr>
              <a:t>D.M. 12 GEN 2012 -&gt; Vengono inquadrati gli scenari di rischio in ambito protrezione civile e la relativa formazione</a:t>
            </a:r>
          </a:p>
          <a:p>
            <a:pPr>
              <a:buFont typeface="Times New Roman" pitchFamily="18" charset="0"/>
              <a:buNone/>
              <a:defRPr/>
            </a:pPr>
            <a:r>
              <a:rPr lang="it-IT" smtClean="0">
                <a:ea typeface="ＭＳ Ｐゴシック" charset="0"/>
                <a:cs typeface="+mn-cs"/>
              </a:rPr>
              <a:t>D.M. 25 NOV 2013 -&gt; Viene inserito il controllo sanitario sui volontari di protezione civile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fld id="{4BC9E967-D580-4E64-B578-D9BA6220937F}" type="slidenum">
              <a:rPr lang="it-IT"/>
              <a:pPr/>
              <a:t>31</a:t>
            </a:fld>
            <a:endParaRPr lang="it-IT"/>
          </a:p>
        </p:txBody>
      </p:sp>
      <p:sp>
        <p:nvSpPr>
          <p:cNvPr id="8192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8192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>
              <a:buFont typeface="Times New Roman" pitchFamily="18" charset="0"/>
              <a:buNone/>
              <a:defRPr/>
            </a:pPr>
            <a:endParaRPr lang="it-IT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fld id="{C8B39481-5136-452B-8FEA-17B662D25AFD}" type="slidenum">
              <a:rPr lang="it-IT"/>
              <a:pPr/>
              <a:t>32</a:t>
            </a:fld>
            <a:endParaRPr lang="it-IT"/>
          </a:p>
        </p:txBody>
      </p:sp>
      <p:sp>
        <p:nvSpPr>
          <p:cNvPr id="8294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8294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>
              <a:buFont typeface="Times New Roman" pitchFamily="18" charset="0"/>
              <a:buNone/>
              <a:defRPr/>
            </a:pPr>
            <a:endParaRPr lang="it-IT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fld id="{00B35303-68FD-47C1-A152-1525031CCF31}" type="slidenum">
              <a:rPr lang="it-IT"/>
              <a:pPr/>
              <a:t>33</a:t>
            </a:fld>
            <a:endParaRPr lang="it-IT"/>
          </a:p>
        </p:txBody>
      </p:sp>
      <p:sp>
        <p:nvSpPr>
          <p:cNvPr id="8396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8397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>
              <a:buFont typeface="Times New Roman" pitchFamily="18" charset="0"/>
              <a:buNone/>
              <a:defRPr/>
            </a:pPr>
            <a:endParaRPr lang="it-IT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 txBox="1">
            <a:spLocks noGrp="1"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</p:spPr>
        <p:txBody>
          <a:bodyPr lIns="90000" tIns="46800" rIns="90000" bIns="46800" anchor="b"/>
          <a:lstStyle/>
          <a:p>
            <a:pPr algn="r" defTabSz="-635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fld id="{3F258E3F-D1A3-48B7-A5CA-C12A6B7E13C6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 defTabSz="-635">
                <a:buClrTx/>
                <a:buFontTx/>
                <a:buNone/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</a:pPr>
              <a:t>34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499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8499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>
              <a:buFont typeface="Times New Roman" pitchFamily="18" charset="0"/>
              <a:buNone/>
              <a:defRPr/>
            </a:pPr>
            <a:endParaRPr lang="it-IT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fld id="{D66E853E-5289-4797-987C-B8AE0E48FDD2}" type="slidenum">
              <a:rPr lang="it-IT"/>
              <a:pPr/>
              <a:t>35</a:t>
            </a:fld>
            <a:endParaRPr lang="it-IT"/>
          </a:p>
        </p:txBody>
      </p:sp>
      <p:sp>
        <p:nvSpPr>
          <p:cNvPr id="8601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8601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>
              <a:buFont typeface="Times New Roman" pitchFamily="18" charset="0"/>
              <a:buNone/>
              <a:defRPr/>
            </a:pPr>
            <a:endParaRPr lang="it-IT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fld id="{1CEC5FBD-4A6C-43E8-BD3D-6CC46050CB56}" type="slidenum">
              <a:rPr lang="it-IT"/>
              <a:pPr/>
              <a:t>36</a:t>
            </a:fld>
            <a:endParaRPr lang="it-IT"/>
          </a:p>
        </p:txBody>
      </p:sp>
      <p:sp>
        <p:nvSpPr>
          <p:cNvPr id="8704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8704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>
              <a:buFont typeface="Times New Roman" pitchFamily="18" charset="0"/>
              <a:buNone/>
              <a:defRPr/>
            </a:pPr>
            <a:endParaRPr lang="it-IT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fld id="{1F8B1CDD-24CE-47FB-AB80-D8D53A9D0386}" type="slidenum">
              <a:rPr lang="it-IT"/>
              <a:pPr/>
              <a:t>37</a:t>
            </a:fld>
            <a:endParaRPr lang="it-IT"/>
          </a:p>
        </p:txBody>
      </p:sp>
      <p:sp>
        <p:nvSpPr>
          <p:cNvPr id="8806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b"/>
          <a:lstStyle/>
          <a:p>
            <a:pPr algn="r" defTabSz="-635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fld id="{0B6ACA2C-1746-4C86-B303-76E76E550866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 defTabSz="-635">
                <a:buClrTx/>
                <a:buFontTx/>
                <a:buNone/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</a:pPr>
              <a:t>37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/>
          <a:p>
            <a:pPr algn="r" defTabSz="-635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fld id="{6D0471E7-E8F2-4BE0-8603-79C9E581BB7D}" type="slidenum">
              <a:rPr lang="it-IT" sz="1200">
                <a:solidFill>
                  <a:srgbClr val="000000"/>
                </a:solidFill>
              </a:rPr>
              <a:pPr algn="r" defTabSz="-635">
                <a:buClrTx/>
                <a:buFontTx/>
                <a:buNone/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</a:pPr>
              <a:t>37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/>
          <a:p>
            <a:pPr algn="r" defTabSz="-635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fld id="{D80CCA26-6D5F-481F-A343-07361B041272}" type="slidenum">
              <a:rPr lang="it-IT" sz="1200">
                <a:solidFill>
                  <a:srgbClr val="000000"/>
                </a:solidFill>
              </a:rPr>
              <a:pPr algn="r" defTabSz="-635">
                <a:buClrTx/>
                <a:buFontTx/>
                <a:buNone/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</a:pPr>
              <a:t>37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88068" name="Text Box 4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88069" name="Text Box 5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>
              <a:buFont typeface="Times New Roman" pitchFamily="18" charset="0"/>
              <a:buNone/>
              <a:defRPr/>
            </a:pPr>
            <a:endParaRPr lang="it-IT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fld id="{E730564A-25A8-48E3-A987-28C4FA625479}" type="slidenum">
              <a:rPr lang="it-IT"/>
              <a:pPr/>
              <a:t>38</a:t>
            </a:fld>
            <a:endParaRPr lang="it-IT"/>
          </a:p>
        </p:txBody>
      </p:sp>
      <p:sp>
        <p:nvSpPr>
          <p:cNvPr id="8908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b"/>
          <a:lstStyle/>
          <a:p>
            <a:pPr algn="r" defTabSz="-635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fld id="{FB008C72-1FA5-442E-9CD6-91BDAA17F16C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 defTabSz="-635">
                <a:buClrTx/>
                <a:buFontTx/>
                <a:buNone/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</a:pPr>
              <a:t>38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/>
          <a:p>
            <a:pPr algn="r" defTabSz="-635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fld id="{9B049BF6-93E0-41DD-A92F-0EE61844ECC5}" type="slidenum">
              <a:rPr lang="it-IT" sz="1200">
                <a:solidFill>
                  <a:srgbClr val="000000"/>
                </a:solidFill>
              </a:rPr>
              <a:pPr algn="r" defTabSz="-635">
                <a:buClrTx/>
                <a:buFontTx/>
                <a:buNone/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</a:pPr>
              <a:t>38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/>
          <a:p>
            <a:pPr algn="r" defTabSz="-635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fld id="{75D833B9-68E7-4DAD-8060-DF517FF374D5}" type="slidenum">
              <a:rPr lang="it-IT" sz="1200">
                <a:solidFill>
                  <a:srgbClr val="000000"/>
                </a:solidFill>
              </a:rPr>
              <a:pPr algn="r" defTabSz="-635">
                <a:buClrTx/>
                <a:buFontTx/>
                <a:buNone/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</a:pPr>
              <a:t>38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89092" name="Text Box 4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89093" name="Text Box 5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>
              <a:buFont typeface="Times New Roman" pitchFamily="18" charset="0"/>
              <a:buNone/>
              <a:defRPr/>
            </a:pPr>
            <a:endParaRPr lang="it-IT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fld id="{BD5AB5CB-75BD-44E5-9698-243EB02B646C}" type="slidenum">
              <a:rPr lang="it-IT"/>
              <a:pPr/>
              <a:t>39</a:t>
            </a:fld>
            <a:endParaRPr lang="it-IT"/>
          </a:p>
        </p:txBody>
      </p:sp>
      <p:sp>
        <p:nvSpPr>
          <p:cNvPr id="9011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b"/>
          <a:lstStyle/>
          <a:p>
            <a:pPr algn="r" defTabSz="-635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fld id="{660375D3-9EFE-4A2D-AFF1-246E53CFF84B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 defTabSz="-635">
                <a:buClrTx/>
                <a:buFontTx/>
                <a:buNone/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</a:pPr>
              <a:t>39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/>
          <a:p>
            <a:pPr algn="r" defTabSz="-635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fld id="{57AB5F98-8005-4B01-BAFA-D21B9921F2C0}" type="slidenum">
              <a:rPr lang="it-IT" sz="1200">
                <a:solidFill>
                  <a:srgbClr val="000000"/>
                </a:solidFill>
              </a:rPr>
              <a:pPr algn="r" defTabSz="-635">
                <a:buClrTx/>
                <a:buFontTx/>
                <a:buNone/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</a:pPr>
              <a:t>39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/>
          <a:p>
            <a:pPr algn="r" defTabSz="-635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fld id="{46A5D80B-B64A-4E5A-9F23-65CCA0D1353D}" type="slidenum">
              <a:rPr lang="it-IT" sz="1200">
                <a:solidFill>
                  <a:srgbClr val="000000"/>
                </a:solidFill>
              </a:rPr>
              <a:pPr algn="r" defTabSz="-635">
                <a:buClrTx/>
                <a:buFontTx/>
                <a:buNone/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</a:pPr>
              <a:t>39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90116" name="Text Box 4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90117" name="Text Box 5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>
              <a:buFont typeface="Times New Roman" pitchFamily="18" charset="0"/>
              <a:buNone/>
              <a:defRPr/>
            </a:pPr>
            <a:endParaRPr lang="it-IT" smtClean="0">
              <a:ea typeface="ＭＳ Ｐゴシック" charset="0"/>
              <a:cs typeface="+mn-cs"/>
            </a:endParaRPr>
          </a:p>
          <a:p>
            <a:pPr>
              <a:buFont typeface="Times New Roman" pitchFamily="18" charset="0"/>
              <a:buNone/>
              <a:defRPr/>
            </a:pPr>
            <a:r>
              <a:rPr lang="it-IT" smtClean="0">
                <a:ea typeface="ＭＳ Ｐゴシック" charset="0"/>
                <a:cs typeface="+mn-cs"/>
              </a:rPr>
              <a:t>----- Note riunione (09/03/15 16:59) -----</a:t>
            </a:r>
          </a:p>
          <a:p>
            <a:pPr>
              <a:buFont typeface="Times New Roman" pitchFamily="18" charset="0"/>
              <a:buNone/>
              <a:defRPr/>
            </a:pPr>
            <a:r>
              <a:rPr lang="it-IT" smtClean="0">
                <a:ea typeface="ＭＳ Ｐゴシック" charset="0"/>
                <a:cs typeface="+mn-cs"/>
              </a:rPr>
              <a:t>non fare di testa propria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fld id="{B8332E34-ED00-4109-8F06-36F47A285B62}" type="slidenum">
              <a:rPr lang="it-IT"/>
              <a:pPr/>
              <a:t>40</a:t>
            </a:fld>
            <a:endParaRPr lang="it-IT"/>
          </a:p>
        </p:txBody>
      </p:sp>
      <p:sp>
        <p:nvSpPr>
          <p:cNvPr id="9113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b"/>
          <a:lstStyle/>
          <a:p>
            <a:pPr algn="r" defTabSz="-635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fld id="{2F7B6D17-4109-4687-A90E-85F559C34777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 defTabSz="-635">
                <a:buClrTx/>
                <a:buFontTx/>
                <a:buNone/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</a:pPr>
              <a:t>40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/>
          <a:p>
            <a:pPr algn="r" defTabSz="-635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fld id="{4FFA91CB-1A2A-4D1A-9150-F9A87ECB68ED}" type="slidenum">
              <a:rPr lang="it-IT" sz="1200">
                <a:solidFill>
                  <a:srgbClr val="000000"/>
                </a:solidFill>
              </a:rPr>
              <a:pPr algn="r" defTabSz="-635">
                <a:buClrTx/>
                <a:buFontTx/>
                <a:buNone/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</a:pPr>
              <a:t>40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/>
          <a:p>
            <a:pPr algn="r" defTabSz="-635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fld id="{0FFC7482-0B3E-498A-9150-6FA133F868CF}" type="slidenum">
              <a:rPr lang="it-IT" sz="1200">
                <a:solidFill>
                  <a:srgbClr val="000000"/>
                </a:solidFill>
              </a:rPr>
              <a:pPr algn="r" defTabSz="-635">
                <a:buClrTx/>
                <a:buFontTx/>
                <a:buNone/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</a:pPr>
              <a:t>40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91140" name="Text Box 4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91141" name="Text Box 5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>
              <a:buFont typeface="Times New Roman" pitchFamily="18" charset="0"/>
              <a:buNone/>
              <a:defRPr/>
            </a:pPr>
            <a:endParaRPr lang="it-IT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xfrm>
            <a:off x="774700" y="4173538"/>
            <a:ext cx="5486400" cy="41148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190" tIns="44095" rIns="88190" bIns="44095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it-IT" altLang="it-IT" sz="900" smtClean="0"/>
              <a:t>Riferimenti normativi: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900" smtClean="0"/>
              <a:t>I 3 capisaldi: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900" smtClean="0"/>
              <a:t>Il </a:t>
            </a:r>
            <a:r>
              <a:rPr lang="it-IT" altLang="it-IT" sz="900" b="1" smtClean="0"/>
              <a:t>d. lgs. 81/2008 </a:t>
            </a:r>
            <a:r>
              <a:rPr lang="it-IT" altLang="it-IT" sz="900" smtClean="0"/>
              <a:t>ha dunque aperto la strada ad un approccio specifico e mirato alla sicurezza per le attività di volontariato di protezione civile, rinviandone l’individuazione precisa ad un successivo provvedimento, di contenuto tecnico, da emanarsi a cura dei Ministeri del Lavoro e Politiche Sociali, della Salute, di concerto con il Ministero dell’Interno e il Dipartimento della Protezione Civile della Presidenza del Consiglio dei Ministri: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900" smtClean="0"/>
              <a:t>Il </a:t>
            </a:r>
            <a:r>
              <a:rPr lang="it-IT" altLang="it-IT" sz="900" b="1" smtClean="0"/>
              <a:t>decreto interministeriale di attuazione del 13 aprile 2011</a:t>
            </a:r>
            <a:r>
              <a:rPr lang="it-IT" altLang="it-IT" sz="900" smtClean="0"/>
              <a:t>, pubblicato sulla Gazzetta Ufficiale l’11 luglio 2011, ha provveduto a fissare i principi basilari delle attività per la tutela della salute e della sicurezza dei volontari di protezione civile, sui quali dovrà svilupparsi l’azione concreta delle organizzazioni di volontariato e delle Amministrazioni pubbliche che le coordinano.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900" smtClean="0"/>
              <a:t>Il decreto interministeriale di aprile 2011 rinviava ad una successiva intesa tra il Dipartimento della Protezione Civile e le Regioni e Province Autonome la definizione delle modalità dello svolgimento delle attività di sorveglianza sanitaria compatibili con le effettive particolari esigenze connesse al servizio espletato.</a:t>
            </a:r>
          </a:p>
          <a:p>
            <a:pPr>
              <a:lnSpc>
                <a:spcPct val="90000"/>
              </a:lnSpc>
              <a:defRPr/>
            </a:pPr>
            <a:r>
              <a:rPr lang="it-IT" altLang="it-IT" sz="900" smtClean="0"/>
              <a:t>Per elaborare un documento tecnico adeguato alle esigenze dei volontari di protezione civile, il Dipartimento ha promosso la costituzione di un gruppo di lavoro composto da rappresentanti delle Regioni e Province Autonome, delle principali organizzazioni di volontariato di protezione civile aventi rilevanza nazionale, della Croce Rossa Italiana e del Corpo Nazionale del Soccorso Alpino e Speleologico.</a:t>
            </a:r>
          </a:p>
          <a:p>
            <a:pPr>
              <a:lnSpc>
                <a:spcPct val="90000"/>
              </a:lnSpc>
              <a:defRPr/>
            </a:pPr>
            <a:r>
              <a:rPr lang="it-IT" altLang="it-IT" sz="900" smtClean="0"/>
              <a:t>Il gruppo di lavoro ha unanimemente concordato che, al fine di rendere pienamente operativi i contenuti dell’intesa prevista per la sorveglianza sanitaria, fosse contestualmente necessario elaborare un quadro comune condiviso e valido per tutto il Paese degli elementi essenziali di base utili ad indirizzare l’azione sulle diverse tematiche trattate. Questo quadro ha poi avuto esito nel </a:t>
            </a:r>
            <a:r>
              <a:rPr lang="it-IT" altLang="it-IT" sz="900" b="1" smtClean="0"/>
              <a:t>Decreto del capo dipartimento della Protezione Civile del Consiglio dei Ministri del 12 gennaio 2012.</a:t>
            </a:r>
          </a:p>
          <a:p>
            <a:pPr>
              <a:lnSpc>
                <a:spcPct val="90000"/>
              </a:lnSpc>
              <a:defRPr/>
            </a:pPr>
            <a:r>
              <a:rPr lang="it-IT" altLang="it-IT" sz="900" smtClean="0"/>
              <a:t>l nuovo allegato – più flessibile e di minor impatto burocratico – tiene conto del fatto che le attività svolte dai volontari di protezione civile sono molto diversificate e individua una serie di azioni per accrescere la consapevolezza rispetto alla salute e alla cura personale del volontario.</a:t>
            </a:r>
            <a:br>
              <a:rPr lang="it-IT" altLang="it-IT" sz="900" smtClean="0"/>
            </a:br>
            <a:r>
              <a:rPr lang="it-IT" altLang="it-IT" sz="900" smtClean="0"/>
              <a:t>Il periodo 2010-2014 segna, quindi, una tappa fondamentale nel percorso della sicurezza del volontariato di protezione civile, consentendo di dare una forma maggiormente organizzata a quella cultura della sicurezza che già permea il mondo del volontariato di protezione civile fin dalla sua nascita.</a:t>
            </a:r>
          </a:p>
          <a:p>
            <a:pPr>
              <a:lnSpc>
                <a:spcPct val="90000"/>
              </a:lnSpc>
              <a:defRPr/>
            </a:pPr>
            <a:r>
              <a:rPr lang="it-IT" altLang="it-IT" sz="900" smtClean="0"/>
              <a:t>L’applicazione dei tre capisaldi sopra illustrati, mediante azioni concrete ed utili, costituirà una delle principali linee di sviluppo per l’attività del volontariato di protezione civile dei prossimi anni, e in tale ambito tutto il sistema dovrà concentrare energie e risorse, a partire dai contributi che annualmente il Dipartimento della Protezione Civile mette a disposizione del potenziamento della capacità operativa delle organizzazioni di volontariato.</a:t>
            </a:r>
          </a:p>
          <a:p>
            <a:pPr>
              <a:lnSpc>
                <a:spcPct val="90000"/>
              </a:lnSpc>
              <a:defRPr/>
            </a:pPr>
            <a:endParaRPr lang="it-IT" altLang="it-IT" sz="900" smtClean="0"/>
          </a:p>
          <a:p>
            <a:pPr eaLnBrk="1" hangingPunct="1">
              <a:lnSpc>
                <a:spcPct val="90000"/>
              </a:lnSpc>
              <a:defRPr/>
            </a:pPr>
            <a:endParaRPr lang="it-IT" altLang="it-IT" sz="90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Grp="1"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</p:spPr>
        <p:txBody>
          <a:bodyPr lIns="90000" tIns="46800" rIns="90000" bIns="46800" anchor="b"/>
          <a:lstStyle/>
          <a:p>
            <a:pPr algn="r" defTabSz="-635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fld id="{7DBEF7A1-3437-4BCE-833D-A71BF297AD91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 defTabSz="-635">
                <a:buClrTx/>
                <a:buFontTx/>
                <a:buNone/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</a:pPr>
              <a:t>41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113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b"/>
          <a:lstStyle/>
          <a:p>
            <a:pPr algn="r" defTabSz="-635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fld id="{368DE360-32A5-48F2-8D31-B6593054742E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 defTabSz="-635">
                <a:buClrTx/>
                <a:buFontTx/>
                <a:buNone/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</a:pPr>
              <a:t>41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/>
          <a:p>
            <a:pPr algn="r" defTabSz="-635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fld id="{B1B0F011-6AE1-4EB3-AB2F-B61711BBCEC5}" type="slidenum">
              <a:rPr lang="it-IT" sz="1200">
                <a:solidFill>
                  <a:srgbClr val="000000"/>
                </a:solidFill>
              </a:rPr>
              <a:pPr algn="r" defTabSz="-635">
                <a:buClrTx/>
                <a:buFontTx/>
                <a:buNone/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</a:pPr>
              <a:t>41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/>
          <a:p>
            <a:pPr algn="r" defTabSz="-635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fld id="{274980A8-6062-4184-BA04-59C035E950AD}" type="slidenum">
              <a:rPr lang="it-IT" sz="1200">
                <a:solidFill>
                  <a:srgbClr val="000000"/>
                </a:solidFill>
              </a:rPr>
              <a:pPr algn="r" defTabSz="-635">
                <a:buClrTx/>
                <a:buFontTx/>
                <a:buNone/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</a:pPr>
              <a:t>41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91140" name="Text Box 4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91141" name="Text Box 5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>
              <a:buFont typeface="Times New Roman" pitchFamily="18" charset="0"/>
              <a:buNone/>
              <a:defRPr/>
            </a:pPr>
            <a:endParaRPr lang="it-IT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fld id="{55D81284-E63C-49A2-A730-C885028D1CEC}" type="slidenum">
              <a:rPr lang="it-IT"/>
              <a:pPr/>
              <a:t>42</a:t>
            </a:fld>
            <a:endParaRPr lang="it-IT"/>
          </a:p>
        </p:txBody>
      </p:sp>
      <p:sp>
        <p:nvSpPr>
          <p:cNvPr id="9216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b"/>
          <a:lstStyle/>
          <a:p>
            <a:pPr algn="r" defTabSz="-635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fld id="{7BD86DA5-EDAB-4F7E-B3B4-E3C6FA54FE1A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 defTabSz="-635">
                <a:buClrTx/>
                <a:buFontTx/>
                <a:buNone/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</a:pPr>
              <a:t>42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/>
          <a:p>
            <a:pPr algn="r" defTabSz="-635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fld id="{F6AD646F-FBC3-4E02-BB5B-ED5340CC30F5}" type="slidenum">
              <a:rPr lang="it-IT" sz="1200">
                <a:solidFill>
                  <a:srgbClr val="000000"/>
                </a:solidFill>
              </a:rPr>
              <a:pPr algn="r" defTabSz="-635">
                <a:buClrTx/>
                <a:buFontTx/>
                <a:buNone/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</a:pPr>
              <a:t>42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/>
          <a:p>
            <a:pPr algn="r" defTabSz="-635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fld id="{DE91D2DE-654B-40DB-9222-3FB08D8617D6}" type="slidenum">
              <a:rPr lang="it-IT" sz="1200">
                <a:solidFill>
                  <a:srgbClr val="000000"/>
                </a:solidFill>
              </a:rPr>
              <a:pPr algn="r" defTabSz="-635">
                <a:buClrTx/>
                <a:buFontTx/>
                <a:buNone/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</a:pPr>
              <a:t>42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92164" name="Text Box 4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92165" name="Text Box 5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>
              <a:buFont typeface="Times New Roman" pitchFamily="18" charset="0"/>
              <a:buNone/>
              <a:defRPr/>
            </a:pPr>
            <a:endParaRPr lang="it-IT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Grp="1"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</p:spPr>
        <p:txBody>
          <a:bodyPr lIns="90000" tIns="46800" rIns="90000" bIns="46800" anchor="b"/>
          <a:lstStyle/>
          <a:p>
            <a:pPr algn="r" defTabSz="-635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fld id="{FCD3DB07-F725-4041-9BB9-22E0B3BDABC3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 defTabSz="-635">
                <a:buClrTx/>
                <a:buFontTx/>
                <a:buNone/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</a:pPr>
              <a:t>43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216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b"/>
          <a:lstStyle/>
          <a:p>
            <a:pPr algn="r" defTabSz="-635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fld id="{4F31DD1A-C776-4342-AB5C-1D53D19BDC3D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 defTabSz="-635">
                <a:buClrTx/>
                <a:buFontTx/>
                <a:buNone/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</a:pPr>
              <a:t>43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/>
          <a:p>
            <a:pPr algn="r" defTabSz="-635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fld id="{771EA3A0-F6BC-4C89-B2DA-71CF6BD86419}" type="slidenum">
              <a:rPr lang="it-IT" sz="1200">
                <a:solidFill>
                  <a:srgbClr val="000000"/>
                </a:solidFill>
              </a:rPr>
              <a:pPr algn="r" defTabSz="-635">
                <a:buClrTx/>
                <a:buFontTx/>
                <a:buNone/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</a:pPr>
              <a:t>43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/>
          <a:p>
            <a:pPr algn="r" defTabSz="-635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fld id="{936B15CB-5BD6-48C0-A15A-FF5B65979D25}" type="slidenum">
              <a:rPr lang="it-IT" sz="1200">
                <a:solidFill>
                  <a:srgbClr val="000000"/>
                </a:solidFill>
              </a:rPr>
              <a:pPr algn="r" defTabSz="-635">
                <a:buClrTx/>
                <a:buFontTx/>
                <a:buNone/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</a:pPr>
              <a:t>43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92164" name="Text Box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92165" name="Text Box 5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>
              <a:buFont typeface="Times New Roman" pitchFamily="18" charset="0"/>
              <a:buNone/>
              <a:defRPr/>
            </a:pPr>
            <a:endParaRPr lang="it-IT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 bwMode="auto">
          <a:xfrm>
            <a:off x="687388" y="4343400"/>
            <a:ext cx="5483225" cy="41148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190" tIns="44095" rIns="88190" bIns="44095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it-IT" dirty="0" smtClean="0"/>
              <a:t>Il decreto ministeriale di attuazione del 13 aprile ha provveduto a fissare i principi basilari delle attività per la tutela della salute e sicurezza dei volontari di Protezione Civile, sui quali dovrà svilupparsi l’azione concreta delle organizzazioni di volontariato e delle Amministrazioni Pubbliche che le coordinano.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it-IT" dirty="0" smtClean="0"/>
              <a:t>Questi principi sono</a:t>
            </a:r>
          </a:p>
          <a:p>
            <a:pPr marL="238841" indent="-238841" algn="just" eaLnBrk="1" hangingPunct="1">
              <a:lnSpc>
                <a:spcPct val="80000"/>
              </a:lnSpc>
              <a:buFontTx/>
              <a:buAutoNum type="arabicParenR"/>
              <a:defRPr/>
            </a:pPr>
            <a:r>
              <a:rPr lang="it-IT" dirty="0" smtClean="0"/>
              <a:t>Le specifiche esigenze che caratterizzano le attività di protezione civile e che hanno reso necessario individuare un percorso ad essi dedicato:</a:t>
            </a:r>
          </a:p>
          <a:p>
            <a:pPr marL="238841" indent="-238841"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it-IT" dirty="0" smtClean="0"/>
              <a:t>La necessità di intervento immediato anche in assenza di preliminare pianificazione</a:t>
            </a:r>
          </a:p>
          <a:p>
            <a:pPr marL="238841" indent="-238841"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it-IT" dirty="0" smtClean="0"/>
              <a:t>L’organizzazione di uomini, mezzi e logistica, improntata a carattere di immediatezza operativa</a:t>
            </a:r>
          </a:p>
          <a:p>
            <a:pPr marL="238841" indent="-238841"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it-IT" dirty="0" smtClean="0"/>
              <a:t>Imprevedibilità e indeterminatezza del contesto degli scenari a nei quali il volontariato viene chiamato ad operare</a:t>
            </a:r>
          </a:p>
          <a:p>
            <a:pPr marL="238841" indent="-238841"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it-IT" dirty="0" smtClean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it-IT" dirty="0" smtClean="0"/>
              <a:t>Infatti il volontario che svolge le attività in contesti caratterizzati da: URGENZA, EMERGENZA, IMPREVEDIBILITÀ deve prevedere e non dimenticarsi di partire ATTREZZATO e in SICUREZZA.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it-IT" dirty="0" smtClean="0"/>
              <a:t>URGENZA significa agire con la massima sollecitudine (rapidamente, in poco tempo, in fretta)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it-IT" dirty="0" smtClean="0"/>
              <a:t>EMERGENZA significa fabbisogno superiore alla disponibilità, ossia un’emergenza può essere definita come qualsiasi </a:t>
            </a:r>
            <a:r>
              <a:rPr lang="it-IT" i="1" dirty="0" smtClean="0"/>
              <a:t>condizione critica</a:t>
            </a:r>
            <a:r>
              <a:rPr lang="it-IT" dirty="0" smtClean="0"/>
              <a:t> che si manifesta in conseguenza del verificarsi di un evento, di un fatto od una circostanza (ad esempio un incendio, un terremoto, il rilascio di sostanze nocive, un </a:t>
            </a:r>
            <a:r>
              <a:rPr lang="it-IT" dirty="0" err="1" smtClean="0"/>
              <a:t>black</a:t>
            </a:r>
            <a:r>
              <a:rPr lang="it-IT" dirty="0" smtClean="0"/>
              <a:t> out </a:t>
            </a:r>
            <a:r>
              <a:rPr lang="it-IT" dirty="0" err="1" smtClean="0"/>
              <a:t>elettrico…</a:t>
            </a:r>
            <a:r>
              <a:rPr lang="it-IT" dirty="0" smtClean="0"/>
              <a:t>) che determina una situazione </a:t>
            </a:r>
            <a:r>
              <a:rPr lang="it-IT" i="1" dirty="0" smtClean="0"/>
              <a:t>potenzialmente pericolosa</a:t>
            </a:r>
            <a:r>
              <a:rPr lang="it-IT" dirty="0" smtClean="0"/>
              <a:t> per la incolumità delle persone e/o dei beni e strutture.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it-IT" dirty="0" smtClean="0"/>
              <a:t>IMPREVEDIBILITA’ significa trovarsi davanti a uno scenario diverso da quello che si era immaginato e pertanto imprevedibile.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it-IT" dirty="0" smtClean="0"/>
          </a:p>
          <a:p>
            <a:pPr eaLnBrk="1" hangingPunct="1">
              <a:defRPr/>
            </a:pPr>
            <a:endParaRPr lang="it-IT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xfrm>
            <a:off x="687388" y="4343400"/>
            <a:ext cx="5483225" cy="4114800"/>
          </a:xfrm>
          <a:noFill/>
        </p:spPr>
        <p:txBody>
          <a:bodyPr wrap="square" lIns="88190" tIns="44095" rIns="88190" bIns="44095" numCol="1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it-IT" altLang="it-IT" smtClean="0">
                <a:solidFill>
                  <a:srgbClr val="000000"/>
                </a:solidFill>
              </a:rPr>
              <a:t>L’organizzazione di volontariato deve garantire ai suoi iscritti una tutela sostanziale, e cioè la capacità di operare in sicurezza per se’ e per gli altri.</a:t>
            </a:r>
          </a:p>
          <a:p>
            <a:pPr algn="just" eaLnBrk="1" hangingPunct="1"/>
            <a:r>
              <a:rPr lang="it-IT" altLang="it-IT" smtClean="0">
                <a:solidFill>
                  <a:srgbClr val="000000"/>
                </a:solidFill>
              </a:rPr>
              <a:t>Il volontario è equiparato al lavoratore esclusivamente per gli obblighi dell’organizzazione (DPI; formazione, informazione, attività addestrativa, sorveglianza sanitaria – che vedremo nel dettaglio nella II parte). Quindi non c’è gerarchia delle figure della Sicurezza, e la sede dell’organizzazione non è da considerarsi luogo di lavoro. </a:t>
            </a:r>
          </a:p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Rimane salvo il principio che ogni volontario debba prendersi cura della propria salute e sicurezza e di quella delle altre persone presenti nelle sedi dell’organizzazione, sui luoghi di intervento, sui luoghi di formazione ed esercitazione, in conformità con la formazione, l’informazione e le direttive operative ricevute, oltre che con le procedure predisposte e con le attrezzature ed i dispositivi di sicurezza avuti in dotazione.</a:t>
            </a:r>
          </a:p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687388" y="4343400"/>
            <a:ext cx="5483225" cy="4114800"/>
          </a:xfrm>
          <a:noFill/>
        </p:spPr>
        <p:txBody>
          <a:bodyPr wrap="square" lIns="88190" tIns="44095" rIns="88190" bIns="44095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Esperienze personali su questo tema</a:t>
            </a:r>
          </a:p>
        </p:txBody>
      </p:sp>
      <p:sp>
        <p:nvSpPr>
          <p:cNvPr id="95236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90" tIns="44095" rIns="88190" bIns="44095" anchor="b"/>
          <a:lstStyle/>
          <a:p>
            <a:pPr algn="r" defTabSz="844550" eaLnBrk="1" hangingPunct="1"/>
            <a:fld id="{02E15122-A236-4335-86F6-B8F860F6F785}" type="slidenum">
              <a:rPr lang="it-IT" altLang="it-IT" sz="1200">
                <a:cs typeface="Arial" pitchFamily="34" charset="0"/>
              </a:rPr>
              <a:pPr algn="r" defTabSz="844550" eaLnBrk="1" hangingPunct="1"/>
              <a:t>47</a:t>
            </a:fld>
            <a:endParaRPr lang="it-IT" altLang="it-IT" sz="120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fld id="{BA4EBF9F-9765-4285-A992-A0DF24C772E3}" type="slidenum">
              <a:rPr lang="it-IT"/>
              <a:pPr/>
              <a:t>5</a:t>
            </a:fld>
            <a:endParaRPr lang="it-IT"/>
          </a:p>
        </p:txBody>
      </p:sp>
      <p:sp>
        <p:nvSpPr>
          <p:cNvPr id="59393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5939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>
              <a:buFont typeface="Times New Roman" pitchFamily="18" charset="0"/>
              <a:buNone/>
              <a:defRPr/>
            </a:pPr>
            <a:endParaRPr lang="it-IT" smtClean="0">
              <a:ea typeface="ＭＳ Ｐゴシック" charset="0"/>
              <a:cs typeface="+mn-cs"/>
            </a:endParaRPr>
          </a:p>
          <a:p>
            <a:pPr>
              <a:buFont typeface="Times New Roman" pitchFamily="18" charset="0"/>
              <a:buNone/>
              <a:defRPr/>
            </a:pPr>
            <a:r>
              <a:rPr lang="it-IT" smtClean="0">
                <a:ea typeface="ＭＳ Ｐゴシック" charset="0"/>
                <a:cs typeface="+mn-cs"/>
              </a:rPr>
              <a:t>----- Note riunione (09/03/15 16:53) -----</a:t>
            </a:r>
          </a:p>
          <a:p>
            <a:pPr>
              <a:buFont typeface="Times New Roman" pitchFamily="18" charset="0"/>
              <a:buNone/>
              <a:defRPr/>
            </a:pPr>
            <a:r>
              <a:rPr lang="it-IT" smtClean="0">
                <a:ea typeface="ＭＳ Ｐゴシック" charset="0"/>
                <a:cs typeface="+mn-cs"/>
              </a:rPr>
              <a:t>LA VECCHIA 626 ... ORAMAI IN PENSIONE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fld id="{1B859B14-B936-44FC-86FD-F67015EFA21C}" type="slidenum">
              <a:rPr lang="it-IT"/>
              <a:pPr/>
              <a:t>6</a:t>
            </a:fld>
            <a:endParaRPr lang="it-IT"/>
          </a:p>
        </p:txBody>
      </p:sp>
      <p:sp>
        <p:nvSpPr>
          <p:cNvPr id="59393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5939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>
              <a:buFont typeface="Times New Roman" pitchFamily="18" charset="0"/>
              <a:buNone/>
              <a:defRPr/>
            </a:pPr>
            <a:endParaRPr lang="it-IT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fld id="{E1F2F9F3-1FF7-4E5A-AB33-9EC1EC67BD5D}" type="slidenum">
              <a:rPr lang="it-IT"/>
              <a:pPr/>
              <a:t>7</a:t>
            </a:fld>
            <a:endParaRPr lang="it-IT"/>
          </a:p>
        </p:txBody>
      </p:sp>
      <p:sp>
        <p:nvSpPr>
          <p:cNvPr id="6041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6041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>
              <a:buFont typeface="Times New Roman" pitchFamily="18" charset="0"/>
              <a:buNone/>
              <a:defRPr/>
            </a:pPr>
            <a:endParaRPr lang="it-IT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fld id="{183F4E22-3FA3-4FA0-A34D-C0E8BDAACFC0}" type="slidenum">
              <a:rPr lang="it-IT"/>
              <a:pPr/>
              <a:t>8</a:t>
            </a:fld>
            <a:endParaRPr lang="it-IT"/>
          </a:p>
        </p:txBody>
      </p:sp>
      <p:sp>
        <p:nvSpPr>
          <p:cNvPr id="6144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6144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>
              <a:buFont typeface="Times New Roman" pitchFamily="18" charset="0"/>
              <a:buNone/>
              <a:defRPr/>
            </a:pPr>
            <a:endParaRPr lang="it-IT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fld id="{4C8FB53F-EE10-47D3-AE44-5DC04334A175}" type="slidenum">
              <a:rPr lang="it-IT"/>
              <a:pPr/>
              <a:t>9</a:t>
            </a:fld>
            <a:endParaRPr lang="it-IT"/>
          </a:p>
        </p:txBody>
      </p:sp>
      <p:sp>
        <p:nvSpPr>
          <p:cNvPr id="6246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6246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>
              <a:buFont typeface="Times New Roman" pitchFamily="18" charset="0"/>
              <a:buNone/>
              <a:defRPr/>
            </a:pPr>
            <a:endParaRPr lang="it-IT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30/06/14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GFS Prociv (logo)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029BD8A-0EDA-4F2E-A76C-C9373069F9D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30/06/14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GFS Prociv (logo)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9FDC59F-D3E1-4F2D-81AE-093A2D9E0C7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30/06/14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GFS Prociv (logo)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EA0675-BE59-4B9C-836C-45E8A04B86D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30/06/14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GFS Prociv (logo)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8F049B-C6CD-42F9-A80B-BFBA23DF348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30/06/14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GFS Prociv (logo)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C9DC5DA-D0A1-433C-8941-874D4D6D7A3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30/06/14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GFS Prociv (logo)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9889A28-9955-4409-898B-5E209E293C9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30/06/14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GFS Prociv (logo)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FD4B3B7-CF04-45F0-BA36-D62212A1724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30/06/14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GFS Prociv (logo)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B0CC80F-498E-44F8-AE89-EAC97DFD9BE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30/06/14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GFS Prociv (logo)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8F86D9A-A9F6-49BA-9709-DF204AFBC54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30/06/14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GFS Prociv (logo)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1B4F4C-4D8B-4FE9-A61A-E9821653BAB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30/06/14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GFS Prociv (logo)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CFFD56-A8AA-49D6-9BFD-8E5BA82D6A5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/>
              <a:t>Fate clic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/>
              <a:t>Fate clic per modificare il formato del testo della struttura</a:t>
            </a:r>
          </a:p>
          <a:p>
            <a:pPr lvl="1"/>
            <a:r>
              <a:rPr lang="en-GB"/>
              <a:t>Secondo livello struttura</a:t>
            </a:r>
          </a:p>
          <a:p>
            <a:pPr lvl="2"/>
            <a:r>
              <a:rPr lang="en-GB"/>
              <a:t>Terzo livello struttura</a:t>
            </a:r>
          </a:p>
          <a:p>
            <a:pPr lvl="3"/>
            <a:r>
              <a:rPr lang="en-GB"/>
              <a:t>Quarto livello struttura</a:t>
            </a:r>
          </a:p>
          <a:p>
            <a:pPr lvl="4"/>
            <a:r>
              <a:rPr lang="en-GB"/>
              <a:t>Quinto livello struttura</a:t>
            </a:r>
          </a:p>
          <a:p>
            <a:pPr lvl="4"/>
            <a:r>
              <a:rPr lang="en-GB"/>
              <a:t>Sesto livello struttura</a:t>
            </a:r>
          </a:p>
          <a:p>
            <a:pPr lvl="4"/>
            <a:r>
              <a:rPr lang="en-GB"/>
              <a:t>Settimo livello struttura</a:t>
            </a:r>
          </a:p>
          <a:p>
            <a:pPr lvl="4"/>
            <a:r>
              <a:rPr lang="en-GB"/>
              <a:t>Ottavo livello struttura</a:t>
            </a:r>
          </a:p>
          <a:p>
            <a:pPr lvl="4"/>
            <a:r>
              <a:rPr lang="en-GB"/>
              <a:t>Nono livello struttura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defTabSz="-635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ea typeface="ＭＳ Ｐゴシック" charset="0"/>
                <a:cs typeface="Microsoft YaHei" charset="0"/>
              </a:defRPr>
            </a:lvl1pPr>
          </a:lstStyle>
          <a:p>
            <a:pPr>
              <a:defRPr/>
            </a:pPr>
            <a:r>
              <a:rPr lang="it-IT"/>
              <a:t>30/06/14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356350"/>
            <a:ext cx="2892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defTabSz="-635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ea typeface="ＭＳ Ｐゴシック" charset="0"/>
                <a:cs typeface="Microsoft YaHei" charset="0"/>
              </a:defRPr>
            </a:lvl1pPr>
          </a:lstStyle>
          <a:p>
            <a:pPr>
              <a:defRPr/>
            </a:pPr>
            <a:r>
              <a:rPr lang="it-IT"/>
              <a:t>GFS Prociv (logo)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defTabSz="-635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003293DA-69B0-4634-9738-6B352D12634F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charset="0"/>
          <a:ea typeface="MS PGothic" pitchFamily="34" charset="-128"/>
          <a:cs typeface="ＭＳ Ｐゴシック" charset="0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wmf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1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3.jpeg"/><Relationship Id="rId4" Type="http://schemas.openxmlformats.org/officeDocument/2006/relationships/image" Target="../media/image4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967287" cy="15843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19100" y="2587625"/>
            <a:ext cx="8356600" cy="1731963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/>
          <a:p>
            <a:pPr algn="ctr" defTabSz="-635">
              <a:lnSpc>
                <a:spcPct val="93000"/>
              </a:lnSpc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de-DE" sz="24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SICUREZZA DEI VOLONTARI </a:t>
            </a:r>
          </a:p>
          <a:p>
            <a:pPr algn="ctr" defTabSz="-635">
              <a:lnSpc>
                <a:spcPct val="93000"/>
              </a:lnSpc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de-DE" sz="24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nelle attività di Protezione Civile</a:t>
            </a:r>
          </a:p>
          <a:p>
            <a:pPr algn="ctr" defTabSz="-635">
              <a:lnSpc>
                <a:spcPct val="93000"/>
              </a:lnSpc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de-DE" sz="2400" b="1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 defTabSz="-635">
              <a:lnSpc>
                <a:spcPct val="93000"/>
              </a:lnSpc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de-DE" sz="22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(modulo previsto nel Corso Base)</a:t>
            </a:r>
          </a:p>
          <a:p>
            <a:pPr algn="ctr" defTabSz="-635">
              <a:lnSpc>
                <a:spcPct val="93000"/>
              </a:lnSpc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de-DE" sz="22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5832475"/>
            <a:ext cx="9144000" cy="404813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lnSpc>
                <a:spcPct val="93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it-IT" sz="2200" b="1" u="sng" smtClean="0">
                <a:solidFill>
                  <a:srgbClr val="0033CC"/>
                </a:solidFill>
                <a:latin typeface="Tahoma" pitchFamily="34" charset="0"/>
              </a:rPr>
              <a:t>A cura dei Volontari Formatori per la Sicurezza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258888" y="1487488"/>
            <a:ext cx="6697662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3200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+mn-ea"/>
              </a:rPr>
              <a:t>condizione di chi o di ciò che non è esposto a rischi o pericoli</a:t>
            </a:r>
          </a:p>
        </p:txBody>
      </p:sp>
      <p:sp>
        <p:nvSpPr>
          <p:cNvPr id="25603" name="Rettangolo 3"/>
          <p:cNvSpPr>
            <a:spLocks noChangeArrowheads="1"/>
          </p:cNvSpPr>
          <p:nvPr/>
        </p:nvSpPr>
        <p:spPr bwMode="auto">
          <a:xfrm>
            <a:off x="1331640" y="2996952"/>
            <a:ext cx="640873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32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In caso di emergenza o di attività speciali</a:t>
            </a:r>
          </a:p>
          <a:p>
            <a:pPr algn="ctr" eaLnBrk="1" hangingPunct="1"/>
            <a:r>
              <a:rPr lang="it-IT" altLang="it-IT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it-IT" altLang="it-IT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RISCHI</a:t>
            </a:r>
            <a:r>
              <a:rPr lang="it-IT" altLang="it-IT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aumentano e la </a:t>
            </a:r>
            <a:r>
              <a:rPr lang="it-IT" altLang="it-IT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SICUREZZA</a:t>
            </a:r>
            <a:r>
              <a:rPr lang="it-IT" altLang="it-IT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diminuisce</a:t>
            </a:r>
            <a:r>
              <a:rPr lang="it-IT" altLang="it-IT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25604" name="Titolo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altLang="it-IT" smtClean="0"/>
              <a:t>SICUREZZA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8"/>
          <p:cNvGrpSpPr>
            <a:grpSpLocks/>
          </p:cNvGrpSpPr>
          <p:nvPr/>
        </p:nvGrpSpPr>
        <p:grpSpPr bwMode="auto">
          <a:xfrm>
            <a:off x="2051050" y="312738"/>
            <a:ext cx="6734175" cy="1093787"/>
            <a:chOff x="-375788" y="3391129"/>
            <a:chExt cx="8479566" cy="908111"/>
          </a:xfrm>
        </p:grpSpPr>
        <p:sp>
          <p:nvSpPr>
            <p:cNvPr id="10" name="Rettangolo arrotondato 9"/>
            <p:cNvSpPr/>
            <p:nvPr/>
          </p:nvSpPr>
          <p:spPr>
            <a:xfrm>
              <a:off x="-375788" y="3401673"/>
              <a:ext cx="7705971" cy="897567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ttangolo 10"/>
            <p:cNvSpPr/>
            <p:nvPr/>
          </p:nvSpPr>
          <p:spPr>
            <a:xfrm>
              <a:off x="485762" y="3391129"/>
              <a:ext cx="7618016" cy="8105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33375" tIns="0" rIns="233375" bIns="0" spcCol="1270" anchor="ctr"/>
            <a:lstStyle/>
            <a:p>
              <a:pPr defTabSz="10668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2000" b="1" dirty="0"/>
                <a:t>Decreto del capo dipartimento della Protezione Civile del Consiglio dei Ministri del 12/1/2012</a:t>
              </a:r>
            </a:p>
          </p:txBody>
        </p:sp>
      </p:grpSp>
      <p:pic>
        <p:nvPicPr>
          <p:cNvPr id="79875" name="Picture 22"/>
          <p:cNvPicPr>
            <a:picLocks noChangeAspect="1" noChangeArrowheads="1"/>
          </p:cNvPicPr>
          <p:nvPr/>
        </p:nvPicPr>
        <p:blipFill>
          <a:blip r:embed="rId3"/>
          <a:srcRect t="7755" b="17290"/>
          <a:stretch>
            <a:fillRect/>
          </a:stretch>
        </p:blipFill>
        <p:spPr bwMode="auto">
          <a:xfrm>
            <a:off x="319088" y="1916113"/>
            <a:ext cx="857408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it-IT" sz="4000" smtClean="0">
                <a:latin typeface="Tahoma" pitchFamily="34" charset="0"/>
                <a:cs typeface="Tahoma" pitchFamily="34" charset="0"/>
              </a:rPr>
              <a:t>Scenari di rischio</a:t>
            </a:r>
            <a:br>
              <a:rPr lang="it-IT" sz="4000" smtClean="0">
                <a:latin typeface="Tahoma" pitchFamily="34" charset="0"/>
                <a:cs typeface="Tahoma" pitchFamily="34" charset="0"/>
              </a:rPr>
            </a:br>
            <a:r>
              <a:rPr lang="it-IT" sz="2400" smtClean="0">
                <a:latin typeface="Tahoma" pitchFamily="34" charset="0"/>
                <a:cs typeface="Tahoma" pitchFamily="34" charset="0"/>
              </a:rPr>
              <a:t>(Allegato 1)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39725" indent="-339725" defTabSz="-635"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defTabSz="-635"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defTabSz="-635"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 defTabSz="-635"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 defTabSz="-635"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800"/>
              </a:spcBef>
              <a:buFont typeface="Arial" charset="0"/>
              <a:buChar char="•"/>
              <a:defRPr/>
            </a:pPr>
            <a:r>
              <a:rPr lang="it-IT" sz="3200" smtClean="0">
                <a:latin typeface="Tahoma" pitchFamily="34" charset="0"/>
                <a:cs typeface="Tahoma" pitchFamily="34" charset="0"/>
              </a:rPr>
              <a:t>Eventi atmosferici avversi</a:t>
            </a:r>
          </a:p>
          <a:p>
            <a:pPr marL="342900">
              <a:spcBef>
                <a:spcPts val="800"/>
              </a:spcBef>
              <a:buClrTx/>
              <a:buFontTx/>
              <a:buNone/>
              <a:defRPr/>
            </a:pPr>
            <a:endParaRPr lang="it-IT" sz="3200" smtClean="0">
              <a:latin typeface="Tahoma" pitchFamily="34" charset="0"/>
              <a:cs typeface="Tahoma" pitchFamily="34" charset="0"/>
            </a:endParaRPr>
          </a:p>
          <a:p>
            <a:pPr marL="342900">
              <a:spcBef>
                <a:spcPts val="800"/>
              </a:spcBef>
              <a:buClrTx/>
              <a:buFontTx/>
              <a:buNone/>
              <a:defRPr/>
            </a:pPr>
            <a:endParaRPr lang="it-IT" sz="3200" smtClean="0">
              <a:latin typeface="Tahoma" pitchFamily="34" charset="0"/>
              <a:cs typeface="Tahoma" pitchFamily="34" charset="0"/>
            </a:endParaRPr>
          </a:p>
          <a:p>
            <a:pPr marL="342900">
              <a:spcBef>
                <a:spcPts val="800"/>
              </a:spcBef>
              <a:buClrTx/>
              <a:buFontTx/>
              <a:buNone/>
              <a:defRPr/>
            </a:pPr>
            <a:endParaRPr lang="it-IT" sz="3200" smtClean="0">
              <a:latin typeface="Tahoma" pitchFamily="34" charset="0"/>
              <a:cs typeface="Tahoma" pitchFamily="34" charset="0"/>
            </a:endParaRPr>
          </a:p>
          <a:p>
            <a:pPr marL="342900">
              <a:spcBef>
                <a:spcPts val="800"/>
              </a:spcBef>
              <a:buClrTx/>
              <a:buFontTx/>
              <a:buNone/>
              <a:defRPr/>
            </a:pPr>
            <a:endParaRPr lang="it-IT" sz="320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35263"/>
            <a:ext cx="4076700" cy="27813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160588"/>
            <a:ext cx="2857500" cy="38100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8" y="6126163"/>
            <a:ext cx="1544637" cy="5397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it-IT" sz="4000" smtClean="0">
                <a:latin typeface="Tahoma" pitchFamily="34" charset="0"/>
                <a:cs typeface="Tahoma" pitchFamily="34" charset="0"/>
              </a:rPr>
              <a:t>Scenari di rischio</a:t>
            </a:r>
            <a:br>
              <a:rPr lang="it-IT" sz="4000" smtClean="0">
                <a:latin typeface="Tahoma" pitchFamily="34" charset="0"/>
                <a:cs typeface="Tahoma" pitchFamily="34" charset="0"/>
              </a:rPr>
            </a:br>
            <a:r>
              <a:rPr lang="it-IT" sz="2400" smtClean="0">
                <a:latin typeface="Tahoma" pitchFamily="34" charset="0"/>
                <a:cs typeface="Tahoma" pitchFamily="34" charset="0"/>
              </a:rPr>
              <a:t>(Allegato 1)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39725" indent="-339725" defTabSz="-635" eaLnBrk="0" hangingPunct="0"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9775" indent="-282575" defTabSz="-635" eaLnBrk="0" hangingPunct="0"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defTabSz="-635" eaLnBrk="0" hangingPunct="0"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defTabSz="-635" eaLnBrk="0" hangingPunct="0"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defTabSz="-635" eaLnBrk="0" hangingPunct="0"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  <a:defRPr/>
            </a:pPr>
            <a:r>
              <a:rPr lang="it-IT" sz="32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Rischio idrogeologico 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  <a:defRPr/>
            </a:pPr>
            <a:r>
              <a:rPr lang="it-IT" sz="28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Frane</a:t>
            </a:r>
          </a:p>
          <a:p>
            <a:pPr lvl="1"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it-IT" sz="280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1"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it-IT" sz="280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1"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it-IT" sz="280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  <a:defRPr/>
            </a:pPr>
            <a:r>
              <a:rPr lang="it-IT" sz="28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Emergenza Idrica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  <a:defRPr/>
            </a:pPr>
            <a:endParaRPr lang="it-IT" sz="280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700213"/>
            <a:ext cx="3714750" cy="24352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933825"/>
            <a:ext cx="3673475" cy="25177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8" y="6126163"/>
            <a:ext cx="1544637" cy="5397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457200" y="80963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it-IT" sz="40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Scenari di rischio</a:t>
            </a:r>
            <a:br>
              <a:rPr lang="it-IT" sz="40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r>
              <a:rPr lang="it-IT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(Allegato 1)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1600200"/>
            <a:ext cx="91440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39725" indent="-339725" defTabSz="-635">
              <a:spcBef>
                <a:spcPts val="1100"/>
              </a:spcBef>
              <a:spcAft>
                <a:spcPts val="290"/>
              </a:spcAft>
              <a:buFont typeface="Arial" charset="0"/>
              <a:buChar char="•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r>
              <a:rPr lang="it-IT" sz="32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Rischio sismico</a:t>
            </a:r>
          </a:p>
          <a:p>
            <a:pPr marL="339725" indent="-339725" defTabSz="-635">
              <a:spcBef>
                <a:spcPts val="1100"/>
              </a:spcBef>
              <a:spcAft>
                <a:spcPts val="290"/>
              </a:spcAft>
              <a:buClrTx/>
              <a:buFontTx/>
              <a:buNone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endParaRPr lang="it-IT" sz="32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339725" indent="-339725" defTabSz="-635">
              <a:spcBef>
                <a:spcPts val="1100"/>
              </a:spcBef>
              <a:spcAft>
                <a:spcPts val="290"/>
              </a:spcAft>
              <a:buFont typeface="Arial" charset="0"/>
              <a:buChar char="•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r>
              <a:rPr lang="it-IT" sz="32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Rischio vulcanico</a:t>
            </a:r>
          </a:p>
          <a:p>
            <a:pPr marL="339725" indent="-339725" defTabSz="-635">
              <a:spcBef>
                <a:spcPts val="1100"/>
              </a:spcBef>
              <a:spcAft>
                <a:spcPts val="290"/>
              </a:spcAft>
              <a:buClrTx/>
              <a:buFontTx/>
              <a:buNone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endParaRPr lang="it-IT" sz="32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339725" indent="-339725" defTabSz="-635">
              <a:spcBef>
                <a:spcPts val="1100"/>
              </a:spcBef>
              <a:spcAft>
                <a:spcPts val="290"/>
              </a:spcAft>
              <a:buFont typeface="Arial" charset="0"/>
              <a:buChar char="•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r>
              <a:rPr lang="it-IT" sz="32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Rischio incendi boschivi </a:t>
            </a:r>
          </a:p>
          <a:p>
            <a:pPr marL="339725" indent="-339725" defTabSz="-635">
              <a:spcBef>
                <a:spcPts val="1100"/>
              </a:spcBef>
              <a:spcAft>
                <a:spcPts val="290"/>
              </a:spcAft>
              <a:buClrTx/>
              <a:buFontTx/>
              <a:buNone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r>
              <a:rPr lang="it-IT" sz="32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   o d</a:t>
            </a:r>
            <a:r>
              <a:rPr lang="it-IT" altLang="it-IT" sz="32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’</a:t>
            </a:r>
            <a:r>
              <a:rPr lang="it-IT" sz="32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interfaccia</a:t>
            </a:r>
          </a:p>
          <a:p>
            <a:pPr marL="339725" indent="-339725" defTabSz="-635">
              <a:spcBef>
                <a:spcPts val="1100"/>
              </a:spcBef>
              <a:spcAft>
                <a:spcPts val="290"/>
              </a:spcAft>
              <a:buClrTx/>
              <a:buFontTx/>
              <a:buNone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endParaRPr lang="it-IT" sz="32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852738"/>
            <a:ext cx="2520950" cy="16779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3325" y="1276350"/>
            <a:ext cx="2520950" cy="16764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6925" y="4724400"/>
            <a:ext cx="2520950" cy="168433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8" y="6126163"/>
            <a:ext cx="1544637" cy="5397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8375" y="4933950"/>
            <a:ext cx="2376488" cy="14732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6350" y="4032250"/>
            <a:ext cx="2135188" cy="160178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7200" y="144463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it-IT" sz="3200" smtClean="0">
                <a:latin typeface="Tahoma" pitchFamily="34" charset="0"/>
                <a:cs typeface="Tahoma" pitchFamily="34" charset="0"/>
              </a:rPr>
              <a:t>Scenari di rischio solo in supporto agli enti competenti </a:t>
            </a:r>
            <a:r>
              <a:rPr lang="it-IT" sz="2400" smtClean="0">
                <a:latin typeface="Tahoma" pitchFamily="34" charset="0"/>
                <a:cs typeface="Tahoma" pitchFamily="34" charset="0"/>
              </a:rPr>
              <a:t>(Allegato 1)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1438" y="1600200"/>
            <a:ext cx="8615362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39725" indent="-339725" defTabSz="-635"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defTabSz="-635"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defTabSz="-635"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 defTabSz="-635"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 defTabSz="-635"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800"/>
              </a:spcBef>
              <a:buFont typeface="Arial" charset="0"/>
              <a:buChar char="•"/>
              <a:defRPr/>
            </a:pPr>
            <a:r>
              <a:rPr lang="it-IT" sz="3200" smtClean="0">
                <a:latin typeface="Tahoma" pitchFamily="34" charset="0"/>
                <a:cs typeface="Tahoma" pitchFamily="34" charset="0"/>
              </a:rPr>
              <a:t>Rischio chimico,</a:t>
            </a:r>
          </a:p>
          <a:p>
            <a:pPr marL="342900">
              <a:spcBef>
                <a:spcPts val="800"/>
              </a:spcBef>
              <a:buClrTx/>
              <a:buFontTx/>
              <a:buNone/>
              <a:defRPr/>
            </a:pPr>
            <a:r>
              <a:rPr lang="it-IT" sz="3200" smtClean="0">
                <a:latin typeface="Tahoma" pitchFamily="34" charset="0"/>
                <a:cs typeface="Tahoma" pitchFamily="34" charset="0"/>
              </a:rPr>
              <a:t>	nucleare, industriale</a:t>
            </a:r>
          </a:p>
          <a:p>
            <a:pPr marL="342900">
              <a:spcBef>
                <a:spcPts val="800"/>
              </a:spcBef>
              <a:buClrTx/>
              <a:buFontTx/>
              <a:buNone/>
              <a:defRPr/>
            </a:pPr>
            <a:endParaRPr lang="it-IT" sz="3200" smtClean="0">
              <a:latin typeface="Tahoma" pitchFamily="34" charset="0"/>
              <a:cs typeface="Tahoma" pitchFamily="34" charset="0"/>
            </a:endParaRPr>
          </a:p>
          <a:p>
            <a:pPr marL="342900">
              <a:spcBef>
                <a:spcPts val="800"/>
              </a:spcBef>
              <a:buClrTx/>
              <a:buFontTx/>
              <a:buNone/>
              <a:defRPr/>
            </a:pPr>
            <a:endParaRPr lang="it-IT" sz="3200" smtClean="0">
              <a:latin typeface="Tahoma" pitchFamily="34" charset="0"/>
              <a:cs typeface="Tahoma" pitchFamily="34" charset="0"/>
            </a:endParaRPr>
          </a:p>
          <a:p>
            <a:pPr marL="342900">
              <a:spcBef>
                <a:spcPts val="800"/>
              </a:spcBef>
              <a:buClrTx/>
              <a:buFontTx/>
              <a:buNone/>
              <a:defRPr/>
            </a:pPr>
            <a:endParaRPr lang="it-IT" sz="320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800"/>
              </a:spcBef>
              <a:buFont typeface="Arial" charset="0"/>
              <a:buChar char="•"/>
              <a:defRPr/>
            </a:pPr>
            <a:r>
              <a:rPr lang="it-IT" sz="3200" smtClean="0">
                <a:latin typeface="Tahoma" pitchFamily="34" charset="0"/>
                <a:cs typeface="Tahoma" pitchFamily="34" charset="0"/>
              </a:rPr>
              <a:t>Rischio trasporti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708275"/>
            <a:ext cx="2449512" cy="16573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6713" y="1368425"/>
            <a:ext cx="2232025" cy="165258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8" y="6126163"/>
            <a:ext cx="1544637" cy="5397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it-IT" sz="400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Scenari caratterizzati da assenza di specifici rischi</a:t>
            </a:r>
            <a:r>
              <a:rPr lang="it-IT" sz="40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(Allegato 1)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5915025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39725" indent="-339725" defTabSz="-63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r>
              <a:rPr lang="it-IT" sz="32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Operatività ordinaria</a:t>
            </a:r>
          </a:p>
          <a:p>
            <a:pPr marL="339725" indent="-339725" defTabSz="-63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r>
              <a:rPr lang="it-IT" sz="32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Attività addestrativa, formativa o di informazione alla popolazione</a:t>
            </a:r>
          </a:p>
          <a:p>
            <a:pPr marL="339725" indent="-339725" defTabSz="-63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r>
              <a:rPr lang="it-IT" sz="32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Attività in occasione di brillamento ordigni bellici</a:t>
            </a:r>
          </a:p>
          <a:p>
            <a:pPr marL="339725" indent="-339725" defTabSz="-63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r>
              <a:rPr lang="it-IT" sz="32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Attività ricerca persone disperse/scomparse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844675"/>
            <a:ext cx="2724150" cy="204311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149725"/>
            <a:ext cx="2879725" cy="208756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8" y="6126163"/>
            <a:ext cx="1544637" cy="5397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 defTabSz="-635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it-IT" sz="4400">
                <a:solidFill>
                  <a:srgbClr val="000000"/>
                </a:solidFill>
                <a:latin typeface="Tahoma" pitchFamily="34" charset="0"/>
              </a:rPr>
              <a:t>Criticità degli scenari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39725" indent="-339725" algn="ctr" defTabSz="-635">
              <a:spcBef>
                <a:spcPts val="800"/>
              </a:spcBef>
              <a:buFont typeface="Arial" charset="0"/>
              <a:buNone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r>
              <a:rPr lang="it-IT" sz="3200">
                <a:solidFill>
                  <a:srgbClr val="000000"/>
                </a:solidFill>
                <a:latin typeface="Tahoma" pitchFamily="34" charset="0"/>
              </a:rPr>
              <a:t>   Quale che sia lo scenario in cui il volontario si trovi ad operare è bene che il volontario </a:t>
            </a:r>
            <a:r>
              <a:rPr lang="it-IT" sz="3200" b="1">
                <a:solidFill>
                  <a:srgbClr val="000000"/>
                </a:solidFill>
                <a:latin typeface="Tahoma" pitchFamily="34" charset="0"/>
              </a:rPr>
              <a:t>valuti sempre la situazione in cui si trova ed i comportamenti di autotutela </a:t>
            </a:r>
            <a:r>
              <a:rPr lang="it-IT" sz="3200">
                <a:solidFill>
                  <a:srgbClr val="000000"/>
                </a:solidFill>
                <a:latin typeface="Tahoma" pitchFamily="34" charset="0"/>
              </a:rPr>
              <a:t>da adottare.</a:t>
            </a:r>
          </a:p>
          <a:p>
            <a:pPr marL="339725" indent="-339725" algn="just" defTabSz="-635">
              <a:spcBef>
                <a:spcPts val="800"/>
              </a:spcBef>
              <a:buClrTx/>
              <a:buFontTx/>
              <a:buNone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endParaRPr lang="it-IT" sz="3200">
              <a:solidFill>
                <a:srgbClr val="000000"/>
              </a:solidFill>
              <a:latin typeface="Calibri" pitchFamily="34" charset="0"/>
            </a:endParaRPr>
          </a:p>
          <a:p>
            <a:pPr marL="339725" indent="-339725" algn="ctr" defTabSz="-635">
              <a:spcBef>
                <a:spcPts val="800"/>
              </a:spcBef>
              <a:buClrTx/>
              <a:buFontTx/>
              <a:buNone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r>
              <a:rPr lang="it-IT" sz="3200" b="1">
                <a:solidFill>
                  <a:srgbClr val="990000"/>
                </a:solidFill>
                <a:latin typeface="Tahoma" pitchFamily="34" charset="0"/>
              </a:rPr>
              <a:t>USARE SEMPRE IL BUON SENSO!!!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8" y="6126163"/>
            <a:ext cx="1544637" cy="5397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312738" y="80963"/>
            <a:ext cx="8686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it-IT" sz="400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Principali compiti svolti dai Volontari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87338" y="1008063"/>
            <a:ext cx="8229600" cy="452596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39725" indent="-339725" defTabSz="-635">
              <a:lnSpc>
                <a:spcPct val="80000"/>
              </a:lnSpc>
              <a:spcBef>
                <a:spcPts val="1040"/>
              </a:spcBef>
              <a:spcAft>
                <a:spcPts val="290"/>
              </a:spcAft>
              <a:buFont typeface="Arial" charset="0"/>
              <a:buChar char="•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r>
              <a:rPr lang="it-IT" sz="3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Assistenza alla popolazione (anche sanitaria)</a:t>
            </a:r>
          </a:p>
          <a:p>
            <a:pPr marL="339725" indent="-339725" defTabSz="-635">
              <a:lnSpc>
                <a:spcPct val="80000"/>
              </a:lnSpc>
              <a:spcBef>
                <a:spcPts val="1040"/>
              </a:spcBef>
              <a:spcAft>
                <a:spcPts val="290"/>
              </a:spcAft>
              <a:buFont typeface="Arial" charset="0"/>
              <a:buChar char="•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r>
              <a:rPr lang="it-IT" sz="3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Logistica, uso mezzi e attrezzature, comunicazioni radio</a:t>
            </a:r>
          </a:p>
          <a:p>
            <a:pPr marL="339725" indent="-339725" defTabSz="-635">
              <a:lnSpc>
                <a:spcPct val="80000"/>
              </a:lnSpc>
              <a:spcBef>
                <a:spcPts val="1040"/>
              </a:spcBef>
              <a:spcAft>
                <a:spcPts val="290"/>
              </a:spcAft>
              <a:buFont typeface="Arial" charset="0"/>
              <a:buChar char="•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r>
              <a:rPr lang="it-IT" sz="3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Preparazione e somministrazione pasti</a:t>
            </a:r>
          </a:p>
          <a:p>
            <a:pPr marL="339725" indent="-339725" defTabSz="-635">
              <a:lnSpc>
                <a:spcPct val="80000"/>
              </a:lnSpc>
              <a:spcBef>
                <a:spcPts val="1040"/>
              </a:spcBef>
              <a:spcAft>
                <a:spcPts val="290"/>
              </a:spcAft>
              <a:buFont typeface="Arial" charset="0"/>
              <a:buChar char="•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r>
              <a:rPr lang="it-IT" sz="3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Prevenzione e lotta attiva contro gli incendi boschivi e d</a:t>
            </a:r>
            <a:r>
              <a:rPr lang="it-IT" altLang="it-IT" sz="3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’</a:t>
            </a:r>
            <a:r>
              <a:rPr lang="it-IT" sz="3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interfaccia</a:t>
            </a:r>
          </a:p>
          <a:p>
            <a:pPr marL="339725" indent="-339725" defTabSz="-635">
              <a:lnSpc>
                <a:spcPct val="80000"/>
              </a:lnSpc>
              <a:spcBef>
                <a:spcPts val="1040"/>
              </a:spcBef>
              <a:spcAft>
                <a:spcPts val="290"/>
              </a:spcAft>
              <a:buFont typeface="Arial" charset="0"/>
              <a:buChar char="•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r>
              <a:rPr lang="it-IT" sz="3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Attività amministrative  di segreteria</a:t>
            </a:r>
          </a:p>
          <a:p>
            <a:pPr marL="339725" indent="-339725" defTabSz="-635">
              <a:lnSpc>
                <a:spcPct val="80000"/>
              </a:lnSpc>
              <a:spcBef>
                <a:spcPts val="1040"/>
              </a:spcBef>
              <a:spcAft>
                <a:spcPts val="290"/>
              </a:spcAft>
              <a:buFont typeface="Arial" charset="0"/>
              <a:buChar char="•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r>
              <a:rPr lang="it-IT" sz="3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Attività formative</a:t>
            </a:r>
          </a:p>
          <a:p>
            <a:pPr marL="339725" indent="-339725" defTabSz="-635">
              <a:lnSpc>
                <a:spcPct val="80000"/>
              </a:lnSpc>
              <a:spcBef>
                <a:spcPts val="1040"/>
              </a:spcBef>
              <a:spcAft>
                <a:spcPts val="290"/>
              </a:spcAft>
              <a:buFont typeface="Arial" charset="0"/>
              <a:buChar char="•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r>
              <a:rPr lang="it-IT" sz="3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Attività subacquea</a:t>
            </a:r>
          </a:p>
          <a:p>
            <a:pPr marL="339725" indent="-339725" defTabSz="-635">
              <a:lnSpc>
                <a:spcPct val="80000"/>
              </a:lnSpc>
              <a:spcBef>
                <a:spcPts val="1040"/>
              </a:spcBef>
              <a:spcAft>
                <a:spcPts val="290"/>
              </a:spcAft>
              <a:buFont typeface="Arial" charset="0"/>
              <a:buChar char="•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r>
              <a:rPr lang="it-IT" sz="3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Attività cinofilia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652963"/>
            <a:ext cx="2519363" cy="16732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8" y="6126163"/>
            <a:ext cx="1544637" cy="5397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1638" y="4581525"/>
            <a:ext cx="1995487" cy="187166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it-IT" sz="40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Decreto 12 gennaio 2012</a:t>
            </a:r>
            <a:br>
              <a:rPr lang="it-IT" sz="40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r>
              <a:rPr lang="it-IT" sz="40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Allegato 2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95288" y="1849438"/>
            <a:ext cx="8281168" cy="391001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defTabSz="-635">
              <a:spcBef>
                <a:spcPts val="800"/>
              </a:spcBef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it-IT" sz="28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Criteri di massima per le attività di formazione, informazione ed addestramento dei Volontari</a:t>
            </a:r>
          </a:p>
          <a:p>
            <a:pPr defTabSz="-635">
              <a:spcBef>
                <a:spcPts val="65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it-IT" sz="2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sz="26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Piani formativi</a:t>
            </a:r>
          </a:p>
          <a:p>
            <a:pPr defTabSz="-635">
              <a:spcBef>
                <a:spcPts val="65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it-IT" sz="2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sz="2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Attrezzature e </a:t>
            </a:r>
            <a:r>
              <a:rPr lang="it-IT" sz="26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Dispositivi di Protezione Individuali</a:t>
            </a:r>
          </a:p>
          <a:p>
            <a:pPr defTabSz="-635">
              <a:spcBef>
                <a:spcPts val="65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it-IT" sz="26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defTabSz="-635">
              <a:spcBef>
                <a:spcPts val="80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it-IT" sz="28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Disposizioni specifiche per </a:t>
            </a:r>
            <a:r>
              <a:rPr lang="it-IT" sz="28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it-IT" altLang="it-IT" sz="28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’</a:t>
            </a:r>
            <a:r>
              <a:rPr lang="it-IT" sz="28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attività AIB</a:t>
            </a:r>
          </a:p>
          <a:p>
            <a:pPr defTabSz="-635">
              <a:spcBef>
                <a:spcPts val="625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it-IT" sz="25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già </a:t>
            </a:r>
            <a:r>
              <a:rPr lang="it-IT" sz="25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normate</a:t>
            </a:r>
            <a:r>
              <a:rPr lang="it-IT" sz="25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dalla Conferenza Unificata </a:t>
            </a:r>
          </a:p>
          <a:p>
            <a:pPr defTabSz="-635">
              <a:spcBef>
                <a:spcPts val="625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it-IT" sz="25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del 25 luglio 2002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8" y="6126163"/>
            <a:ext cx="1544637" cy="5397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it-IT" sz="4400" smtClean="0">
                <a:latin typeface="Tahoma" pitchFamily="34" charset="0"/>
                <a:cs typeface="Tahoma" pitchFamily="34" charset="0"/>
              </a:rPr>
              <a:t>Di cosa parliamo?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5915025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39725" indent="-339725" defTabSz="-635" eaLnBrk="0" hangingPunct="0"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-635" eaLnBrk="0" hangingPunct="0"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defTabSz="-635" eaLnBrk="0" hangingPunct="0"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defTabSz="-635" eaLnBrk="0" hangingPunct="0"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defTabSz="-635" eaLnBrk="0" hangingPunct="0"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  <a:defRPr/>
            </a:pPr>
            <a:r>
              <a:rPr lang="it-IT" sz="32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Riferimenti normativi 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  <a:defRPr/>
            </a:pPr>
            <a:r>
              <a:rPr lang="it-IT" sz="32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Scenari di rischio e compiti dei volontari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  <a:defRPr/>
            </a:pPr>
            <a:r>
              <a:rPr lang="it-IT" sz="32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Comportamenti di autotutela e Dispositivi di Protezione Individuale (DPI)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  <a:defRPr/>
            </a:pPr>
            <a:endParaRPr lang="it-IT" sz="320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420938"/>
            <a:ext cx="1985962" cy="223361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00" y="6048375"/>
            <a:ext cx="1544638" cy="5397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 defTabSz="-635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it-IT" sz="3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Decreto 12 gennaio 2012 – </a:t>
            </a:r>
            <a:r>
              <a:rPr lang="it-IT" sz="28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Allegato 1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89217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defTabSz="-635"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342900" indent="-339725" defTabSz="-635"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defTabSz="-635"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 defTabSz="-635"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 defTabSz="-635"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lvl="1">
              <a:spcBef>
                <a:spcPts val="700"/>
              </a:spcBef>
              <a:buClrTx/>
              <a:buFontTx/>
              <a:buNone/>
              <a:defRPr/>
            </a:pPr>
            <a:r>
              <a:rPr lang="it-IT" sz="2800" smtClean="0">
                <a:latin typeface="Tahoma" pitchFamily="34" charset="0"/>
                <a:cs typeface="Tahoma" pitchFamily="34" charset="0"/>
              </a:rPr>
              <a:t>Individua gli </a:t>
            </a:r>
            <a:r>
              <a:rPr lang="it-IT" sz="280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scenari</a:t>
            </a:r>
            <a:r>
              <a:rPr lang="it-IT" sz="2800" smtClean="0">
                <a:latin typeface="Tahoma" pitchFamily="34" charset="0"/>
                <a:cs typeface="Tahoma" pitchFamily="34" charset="0"/>
              </a:rPr>
              <a:t> di rischio di protezione civile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92375"/>
            <a:ext cx="3333750" cy="347821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572000" y="3213100"/>
            <a:ext cx="4103688" cy="18192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/>
          <a:p>
            <a:pPr marL="0" lvl="1" indent="0" defTabSz="-635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it-IT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Il volontario non fà un</a:t>
            </a:r>
            <a:r>
              <a:rPr lang="it-IT" altLang="it-IT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’</a:t>
            </a:r>
            <a:r>
              <a:rPr lang="it-IT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opera teatrale.</a:t>
            </a:r>
          </a:p>
          <a:p>
            <a:pPr marL="0" lvl="1" indent="0" defTabSz="-635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it-IT" sz="24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0" lvl="1" indent="0" defTabSz="-635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it-IT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Le attività del volontario </a:t>
            </a:r>
          </a:p>
          <a:p>
            <a:pPr marL="0" lvl="1" indent="0" defTabSz="-635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it-IT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NON SONO UN GIOCO……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8" y="6126163"/>
            <a:ext cx="1544637" cy="5397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it-IT" sz="4400" smtClean="0">
                <a:latin typeface="Tahoma" pitchFamily="34" charset="0"/>
                <a:cs typeface="Tahoma" pitchFamily="34" charset="0"/>
              </a:rPr>
              <a:t>Decreto 25 novembre 2013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39725" indent="-339725" defTabSz="-635">
              <a:spcBef>
                <a:spcPts val="2540"/>
              </a:spcBef>
              <a:spcAft>
                <a:spcPts val="1750"/>
              </a:spcAft>
              <a:buFont typeface="Arial" charset="0"/>
              <a:buChar char="•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r>
              <a:rPr lang="it-IT" sz="3200" dirty="0">
                <a:solidFill>
                  <a:srgbClr val="000000"/>
                </a:solidFill>
                <a:latin typeface="Tahoma" pitchFamily="34" charset="0"/>
              </a:rPr>
              <a:t>Indirizzi minimi per il </a:t>
            </a:r>
            <a:r>
              <a:rPr lang="it-IT" sz="3200" b="1" dirty="0">
                <a:solidFill>
                  <a:srgbClr val="990000"/>
                </a:solidFill>
                <a:latin typeface="Tahoma" pitchFamily="34" charset="0"/>
              </a:rPr>
              <a:t>controllo sanitario dei Volontari</a:t>
            </a:r>
            <a:r>
              <a:rPr lang="it-IT" sz="3200" dirty="0">
                <a:solidFill>
                  <a:srgbClr val="000000"/>
                </a:solidFill>
                <a:latin typeface="Tahoma" pitchFamily="34" charset="0"/>
              </a:rPr>
              <a:t> di Protezione Civile in relazione ai compiti che svolgono (protocolli operativi in via di definizione)</a:t>
            </a:r>
          </a:p>
          <a:p>
            <a:pPr marL="339725" indent="-339725" defTabSz="-635">
              <a:spcBef>
                <a:spcPts val="2540"/>
              </a:spcBef>
              <a:spcAft>
                <a:spcPts val="1750"/>
              </a:spcAft>
              <a:buFont typeface="Arial" charset="0"/>
              <a:buChar char="•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r>
              <a:rPr lang="it-IT" sz="3200" dirty="0">
                <a:solidFill>
                  <a:srgbClr val="000000"/>
                </a:solidFill>
                <a:latin typeface="Tahoma" pitchFamily="34" charset="0"/>
              </a:rPr>
              <a:t>Eccezione: attività </a:t>
            </a:r>
            <a:r>
              <a:rPr lang="it-IT" sz="3200" dirty="0">
                <a:solidFill>
                  <a:srgbClr val="990000"/>
                </a:solidFill>
                <a:latin typeface="Tahoma" pitchFamily="34" charset="0"/>
              </a:rPr>
              <a:t>AIB già </a:t>
            </a:r>
            <a:r>
              <a:rPr lang="it-IT" sz="3200" dirty="0" err="1">
                <a:solidFill>
                  <a:srgbClr val="990000"/>
                </a:solidFill>
                <a:latin typeface="Tahoma" pitchFamily="34" charset="0"/>
              </a:rPr>
              <a:t>normata</a:t>
            </a:r>
            <a:r>
              <a:rPr lang="it-IT" sz="3200" dirty="0">
                <a:solidFill>
                  <a:srgbClr val="990000"/>
                </a:solidFill>
                <a:latin typeface="Tahoma" pitchFamily="34" charset="0"/>
              </a:rPr>
              <a:t> </a:t>
            </a:r>
            <a:r>
              <a:rPr lang="it-IT" sz="3200" dirty="0">
                <a:solidFill>
                  <a:srgbClr val="000000"/>
                </a:solidFill>
                <a:latin typeface="Tahoma" pitchFamily="34" charset="0"/>
              </a:rPr>
              <a:t>per la visite mediche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797425"/>
            <a:ext cx="1995488" cy="187166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8" y="6126163"/>
            <a:ext cx="1544637" cy="5397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395288" y="549275"/>
            <a:ext cx="8229600" cy="8667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 defTabSz="-635">
              <a:buClrTx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it-IT" sz="4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D.G.R. 1193 / 2014</a:t>
            </a:r>
          </a:p>
          <a:p>
            <a:pPr algn="ctr" defTabSz="-635">
              <a:buClrTx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it-IT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Delibera Giunta della Regione Emilia Romagna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95288" y="1844675"/>
            <a:ext cx="8424862" cy="3530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39725" algn="ctr" defTabSz="-635">
              <a:spcBef>
                <a:spcPts val="750"/>
              </a:spcBef>
              <a:buClrTx/>
              <a:buFontTx/>
              <a:buNone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</a:pPr>
            <a:endParaRPr lang="it-IT" sz="4000" baseline="30000">
              <a:solidFill>
                <a:srgbClr val="000000"/>
              </a:solidFill>
            </a:endParaRPr>
          </a:p>
          <a:p>
            <a:pPr marL="342900" indent="-339725" algn="ctr" defTabSz="-635">
              <a:spcBef>
                <a:spcPts val="750"/>
              </a:spcBef>
              <a:buClrTx/>
              <a:buFontTx/>
              <a:buNone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</a:pPr>
            <a:r>
              <a:rPr lang="it-IT" altLang="it-IT" sz="4400" baseline="30000">
                <a:solidFill>
                  <a:srgbClr val="000000"/>
                </a:solidFill>
                <a:latin typeface="Tahoma" pitchFamily="34" charset="0"/>
              </a:rPr>
              <a:t>“</a:t>
            </a:r>
            <a:r>
              <a:rPr lang="it-IT" sz="4400" baseline="3000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it-IT" altLang="ja-JP" sz="4000" b="1" baseline="30000">
                <a:solidFill>
                  <a:srgbClr val="000000"/>
                </a:solidFill>
                <a:latin typeface="Tahoma" pitchFamily="34" charset="0"/>
              </a:rPr>
              <a:t>Approvazione degli</a:t>
            </a:r>
            <a:r>
              <a:rPr lang="it-IT" altLang="ja-JP" sz="4000" baseline="3000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it-IT" altLang="ja-JP" sz="4000" b="1" baseline="30000">
                <a:solidFill>
                  <a:srgbClr val="000099"/>
                </a:solidFill>
                <a:latin typeface="Tahoma" pitchFamily="34" charset="0"/>
              </a:rPr>
              <a:t>standard minimi</a:t>
            </a:r>
            <a:r>
              <a:rPr lang="it-IT" altLang="ja-JP" sz="4000" baseline="3000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it-IT" altLang="ja-JP" sz="4000" b="1" baseline="30000">
                <a:solidFill>
                  <a:srgbClr val="000000"/>
                </a:solidFill>
                <a:latin typeface="Tahoma" pitchFamily="34" charset="0"/>
              </a:rPr>
              <a:t>per la</a:t>
            </a:r>
            <a:r>
              <a:rPr lang="it-IT" altLang="ja-JP" sz="4000" baseline="3000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it-IT" altLang="ja-JP" sz="4000" b="1" baseline="30000">
                <a:solidFill>
                  <a:srgbClr val="000000"/>
                </a:solidFill>
                <a:latin typeface="Tahoma" pitchFamily="34" charset="0"/>
              </a:rPr>
              <a:t>formazione del volontariato di protezione civile in materia di sicurezza e comportamenti di</a:t>
            </a:r>
            <a:r>
              <a:rPr lang="it-IT" altLang="ja-JP" sz="4000" b="1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it-IT" altLang="ja-JP" sz="4000" b="1" baseline="30000">
                <a:solidFill>
                  <a:srgbClr val="000000"/>
                </a:solidFill>
                <a:latin typeface="Tahoma" pitchFamily="34" charset="0"/>
              </a:rPr>
              <a:t>autotutela</a:t>
            </a:r>
            <a:r>
              <a:rPr lang="it-IT" altLang="it-IT" sz="4400" baseline="30000">
                <a:solidFill>
                  <a:srgbClr val="000000"/>
                </a:solidFill>
                <a:latin typeface="Tahoma" pitchFamily="34" charset="0"/>
              </a:rPr>
              <a:t>”</a:t>
            </a:r>
            <a:endParaRPr lang="it-IT" altLang="ja-JP" sz="4400" baseline="30000">
              <a:solidFill>
                <a:srgbClr val="000000"/>
              </a:solidFill>
              <a:latin typeface="Tahoma" pitchFamily="34" charset="0"/>
            </a:endParaRPr>
          </a:p>
          <a:p>
            <a:pPr marL="342900" indent="-339725" defTabSz="-635">
              <a:spcBef>
                <a:spcPts val="750"/>
              </a:spcBef>
              <a:buClrTx/>
              <a:buFontTx/>
              <a:buNone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</a:pPr>
            <a:endParaRPr lang="it-IT" sz="4400" baseline="3000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724400"/>
            <a:ext cx="1995487" cy="187166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8" y="6126163"/>
            <a:ext cx="1544637" cy="5397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4294967295"/>
          </p:nvPr>
        </p:nvGraphicFramePr>
        <p:xfrm>
          <a:off x="457200" y="333375"/>
          <a:ext cx="8229600" cy="5792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tangolo 4"/>
          <p:cNvSpPr/>
          <p:nvPr/>
        </p:nvSpPr>
        <p:spPr>
          <a:xfrm>
            <a:off x="3708400" y="4149725"/>
            <a:ext cx="1655763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1800" b="1" dirty="0">
                <a:solidFill>
                  <a:srgbClr val="FF0000"/>
                </a:solidFill>
              </a:rPr>
              <a:t>ATTREZZATURE</a:t>
            </a:r>
          </a:p>
        </p:txBody>
      </p:sp>
      <p:sp>
        <p:nvSpPr>
          <p:cNvPr id="6" name="Rettangolo 5"/>
          <p:cNvSpPr/>
          <p:nvPr/>
        </p:nvSpPr>
        <p:spPr>
          <a:xfrm>
            <a:off x="3708400" y="4868863"/>
            <a:ext cx="1655763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1800" b="1" dirty="0">
                <a:solidFill>
                  <a:srgbClr val="FF0000"/>
                </a:solidFill>
              </a:rPr>
              <a:t>MACCHINE</a:t>
            </a:r>
          </a:p>
        </p:txBody>
      </p:sp>
      <p:sp>
        <p:nvSpPr>
          <p:cNvPr id="7" name="Rettangolo 6"/>
          <p:cNvSpPr/>
          <p:nvPr/>
        </p:nvSpPr>
        <p:spPr>
          <a:xfrm>
            <a:off x="3708400" y="5589588"/>
            <a:ext cx="1655763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1800" b="1" dirty="0">
                <a:solidFill>
                  <a:srgbClr val="FF0000"/>
                </a:solidFill>
              </a:rPr>
              <a:t>STRUMENTI</a:t>
            </a:r>
          </a:p>
        </p:txBody>
      </p:sp>
      <p:pic>
        <p:nvPicPr>
          <p:cNvPr id="90118" name="Picture 2" descr="http://www.francescociaccia.com/Immagini/omino-stop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1763713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it-IT" sz="4400" smtClean="0">
                <a:latin typeface="Tahoma" pitchFamily="34" charset="0"/>
                <a:cs typeface="Tahoma" pitchFamily="34" charset="0"/>
              </a:rPr>
              <a:t>Riconosco il pericolo e il danno?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57325"/>
            <a:ext cx="4897438" cy="46736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8" y="6126163"/>
            <a:ext cx="1544637" cy="5397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457200" y="80963"/>
            <a:ext cx="8229600" cy="78263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it-IT" sz="4400" smtClean="0">
                <a:latin typeface="Tahoma" pitchFamily="34" charset="0"/>
                <a:cs typeface="Tahoma" pitchFamily="34" charset="0"/>
              </a:rPr>
              <a:t>Quali sono i pericoli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46113" y="1701800"/>
            <a:ext cx="1512887" cy="5207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sz="2800" smtClean="0">
                <a:latin typeface="Tahoma" pitchFamily="34" charset="0"/>
                <a:cs typeface="Tahoma" pitchFamily="34" charset="0"/>
              </a:rPr>
              <a:t>Ordinari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678363" y="1682750"/>
            <a:ext cx="1512887" cy="5207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sz="2800" smtClean="0">
                <a:latin typeface="Tahoma" pitchFamily="34" charset="0"/>
                <a:cs typeface="Tahoma" pitchFamily="34" charset="0"/>
              </a:rPr>
              <a:t>Specifici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46113" y="2979738"/>
            <a:ext cx="1944687" cy="5207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sz="2800" smtClean="0">
                <a:latin typeface="Tahoma" pitchFamily="34" charset="0"/>
                <a:cs typeface="Tahoma" pitchFamily="34" charset="0"/>
              </a:rPr>
              <a:t>Ergonomici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678363" y="2979738"/>
            <a:ext cx="2089150" cy="5207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sz="2800" smtClean="0">
                <a:latin typeface="Tahoma" pitchFamily="34" charset="0"/>
                <a:cs typeface="Tahoma" pitchFamily="34" charset="0"/>
              </a:rPr>
              <a:t>Di processo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46113" y="4294188"/>
            <a:ext cx="2305050" cy="5207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sz="2800" smtClean="0">
                <a:latin typeface="Tahoma" pitchFamily="34" charset="0"/>
                <a:cs typeface="Tahoma" pitchFamily="34" charset="0"/>
              </a:rPr>
              <a:t>Organizzativi</a:t>
            </a: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4900" y="1125538"/>
            <a:ext cx="1655763" cy="1655762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55305" name="Group 8"/>
          <p:cNvGrpSpPr/>
          <p:nvPr/>
        </p:nvGrpSpPr>
        <p:grpSpPr bwMode="auto">
          <a:xfrm>
            <a:off x="6478588" y="1414463"/>
            <a:ext cx="2298700" cy="1146175"/>
            <a:chOff x="4081" y="891"/>
            <a:chExt cx="1448" cy="722"/>
          </a:xfrm>
        </p:grpSpPr>
        <p:pic>
          <p:nvPicPr>
            <p:cNvPr id="22537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9" y="891"/>
              <a:ext cx="680" cy="59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2538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4432"/>
            <a:stretch>
              <a:fillRect/>
            </a:stretch>
          </p:blipFill>
          <p:spPr bwMode="auto">
            <a:xfrm>
              <a:off x="4081" y="916"/>
              <a:ext cx="1169" cy="697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1613" y="3141663"/>
            <a:ext cx="2232025" cy="183356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3463" y="2782888"/>
            <a:ext cx="2159000" cy="149066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8138" y="4725988"/>
            <a:ext cx="2262187" cy="11779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00" y="6191250"/>
            <a:ext cx="1544638" cy="5397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it-IT" sz="4400" smtClean="0">
                <a:latin typeface="Tahoma" pitchFamily="34" charset="0"/>
                <a:cs typeface="Tahoma" pitchFamily="34" charset="0"/>
              </a:rPr>
              <a:t>Quali sono i danni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444500" indent="-438150" algn="ctr" defTabSz="-635">
              <a:spcBef>
                <a:spcPts val="2000"/>
              </a:spcBef>
              <a:buClrTx/>
              <a:buFontTx/>
              <a:buNone/>
              <a:tabLst>
                <a:tab pos="444500" algn="l"/>
                <a:tab pos="892175" algn="l"/>
                <a:tab pos="1341120" algn="l"/>
                <a:tab pos="1790700" algn="l"/>
                <a:tab pos="2239645" algn="l"/>
                <a:tab pos="2689225" algn="l"/>
                <a:tab pos="3138170" algn="l"/>
                <a:tab pos="3587750" algn="l"/>
                <a:tab pos="4036695" algn="l"/>
                <a:tab pos="4486275" algn="l"/>
                <a:tab pos="4935220" algn="l"/>
                <a:tab pos="5384800" algn="l"/>
                <a:tab pos="5833745" algn="l"/>
                <a:tab pos="6283325" algn="l"/>
                <a:tab pos="6732270" algn="l"/>
                <a:tab pos="7181850" algn="l"/>
                <a:tab pos="7630795" algn="l"/>
                <a:tab pos="8080375" algn="l"/>
                <a:tab pos="8529320" algn="l"/>
                <a:tab pos="8978900" algn="l"/>
                <a:tab pos="9427845" algn="l"/>
              </a:tabLst>
            </a:pPr>
            <a:r>
              <a:rPr lang="it-IT" sz="32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Si distinguono in:</a:t>
            </a:r>
          </a:p>
          <a:p>
            <a:pPr marL="444500" indent="-438150" defTabSz="-635">
              <a:spcBef>
                <a:spcPts val="500"/>
              </a:spcBef>
              <a:buClrTx/>
              <a:buFontTx/>
              <a:buNone/>
              <a:tabLst>
                <a:tab pos="444500" algn="l"/>
                <a:tab pos="892175" algn="l"/>
                <a:tab pos="1341120" algn="l"/>
                <a:tab pos="1790700" algn="l"/>
                <a:tab pos="2239645" algn="l"/>
                <a:tab pos="2689225" algn="l"/>
                <a:tab pos="3138170" algn="l"/>
                <a:tab pos="3587750" algn="l"/>
                <a:tab pos="4036695" algn="l"/>
                <a:tab pos="4486275" algn="l"/>
                <a:tab pos="4935220" algn="l"/>
                <a:tab pos="5384800" algn="l"/>
                <a:tab pos="5833745" algn="l"/>
                <a:tab pos="6283325" algn="l"/>
                <a:tab pos="6732270" algn="l"/>
                <a:tab pos="7181850" algn="l"/>
                <a:tab pos="7630795" algn="l"/>
                <a:tab pos="8080375" algn="l"/>
                <a:tab pos="8529320" algn="l"/>
                <a:tab pos="8978900" algn="l"/>
                <a:tab pos="9427845" algn="l"/>
              </a:tabLst>
            </a:pPr>
            <a:endParaRPr lang="it-IT" sz="900" b="1" u="sng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444500" indent="-438150" defTabSz="-635">
              <a:spcBef>
                <a:spcPts val="1750"/>
              </a:spcBef>
              <a:buSzPct val="150000"/>
              <a:buFont typeface="Arial" charset="0"/>
              <a:buChar char="•"/>
              <a:tabLst>
                <a:tab pos="444500" algn="l"/>
                <a:tab pos="892175" algn="l"/>
                <a:tab pos="1341120" algn="l"/>
                <a:tab pos="1790700" algn="l"/>
                <a:tab pos="2239645" algn="l"/>
                <a:tab pos="2689225" algn="l"/>
                <a:tab pos="3138170" algn="l"/>
                <a:tab pos="3587750" algn="l"/>
                <a:tab pos="4036695" algn="l"/>
                <a:tab pos="4486275" algn="l"/>
                <a:tab pos="4935220" algn="l"/>
                <a:tab pos="5384800" algn="l"/>
                <a:tab pos="5833745" algn="l"/>
                <a:tab pos="6283325" algn="l"/>
                <a:tab pos="6732270" algn="l"/>
                <a:tab pos="7181850" algn="l"/>
                <a:tab pos="7630795" algn="l"/>
                <a:tab pos="8080375" algn="l"/>
                <a:tab pos="8529320" algn="l"/>
                <a:tab pos="8978900" algn="l"/>
                <a:tab pos="9427845" algn="l"/>
              </a:tabLst>
            </a:pPr>
            <a:r>
              <a:rPr lang="it-IT" sz="24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Infortunio</a:t>
            </a:r>
            <a:r>
              <a:rPr lang="it-IT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: che si  manifestano nell</a:t>
            </a:r>
            <a:r>
              <a:rPr lang="it-IT" altLang="it-IT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’</a:t>
            </a:r>
            <a:r>
              <a:rPr lang="it-IT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immediato a causa di eventi improvvisi e accidentali</a:t>
            </a:r>
          </a:p>
          <a:p>
            <a:pPr marL="444500" indent="-438150" defTabSz="-635">
              <a:spcBef>
                <a:spcPts val="1750"/>
              </a:spcBef>
              <a:buSzPct val="150000"/>
              <a:buFont typeface="Arial" charset="0"/>
              <a:buChar char="•"/>
              <a:tabLst>
                <a:tab pos="444500" algn="l"/>
                <a:tab pos="892175" algn="l"/>
                <a:tab pos="1341120" algn="l"/>
                <a:tab pos="1790700" algn="l"/>
                <a:tab pos="2239645" algn="l"/>
                <a:tab pos="2689225" algn="l"/>
                <a:tab pos="3138170" algn="l"/>
                <a:tab pos="3587750" algn="l"/>
                <a:tab pos="4036695" algn="l"/>
                <a:tab pos="4486275" algn="l"/>
                <a:tab pos="4935220" algn="l"/>
                <a:tab pos="5384800" algn="l"/>
                <a:tab pos="5833745" algn="l"/>
                <a:tab pos="6283325" algn="l"/>
                <a:tab pos="6732270" algn="l"/>
                <a:tab pos="7181850" algn="l"/>
                <a:tab pos="7630795" algn="l"/>
                <a:tab pos="8080375" algn="l"/>
                <a:tab pos="8529320" algn="l"/>
                <a:tab pos="8978900" algn="l"/>
                <a:tab pos="9427845" algn="l"/>
              </a:tabLst>
            </a:pPr>
            <a:r>
              <a:rPr lang="it-IT" sz="24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Malattie</a:t>
            </a:r>
            <a:r>
              <a:rPr lang="it-IT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: che si  manifestano col tempo, solo dopo esposizioni prolungate al rischio</a:t>
            </a:r>
          </a:p>
          <a:p>
            <a:pPr marL="444500" indent="-438150" defTabSz="-635">
              <a:spcBef>
                <a:spcPts val="600"/>
              </a:spcBef>
              <a:buClrTx/>
              <a:buFontTx/>
              <a:buNone/>
              <a:tabLst>
                <a:tab pos="444500" algn="l"/>
                <a:tab pos="892175" algn="l"/>
                <a:tab pos="1341120" algn="l"/>
                <a:tab pos="1790700" algn="l"/>
                <a:tab pos="2239645" algn="l"/>
                <a:tab pos="2689225" algn="l"/>
                <a:tab pos="3138170" algn="l"/>
                <a:tab pos="3587750" algn="l"/>
                <a:tab pos="4036695" algn="l"/>
                <a:tab pos="4486275" algn="l"/>
                <a:tab pos="4935220" algn="l"/>
                <a:tab pos="5384800" algn="l"/>
                <a:tab pos="5833745" algn="l"/>
                <a:tab pos="6283325" algn="l"/>
                <a:tab pos="6732270" algn="l"/>
                <a:tab pos="7181850" algn="l"/>
                <a:tab pos="7630795" algn="l"/>
                <a:tab pos="8080375" algn="l"/>
                <a:tab pos="8529320" algn="l"/>
                <a:tab pos="8978900" algn="l"/>
                <a:tab pos="9427845" algn="l"/>
              </a:tabLst>
            </a:pPr>
            <a:endParaRPr lang="it-IT" sz="24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437063"/>
            <a:ext cx="1800225" cy="18002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273550"/>
            <a:ext cx="2305050" cy="198278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8" y="6126163"/>
            <a:ext cx="1544637" cy="5397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it-IT" sz="440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I rischi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39725" algn="ctr" defTabSz="-635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</a:pPr>
            <a:r>
              <a:rPr lang="it-IT" sz="32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Rischi per la sicurezza – Alcuni esempi</a:t>
            </a:r>
          </a:p>
          <a:p>
            <a:pPr marL="342900" indent="-339725" defTabSz="-635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</a:pPr>
            <a:endParaRPr lang="it-IT" sz="32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342900" indent="-339725" defTabSz="-635">
              <a:spcBef>
                <a:spcPts val="800"/>
              </a:spcBef>
              <a:buFont typeface="Arial" charset="0"/>
              <a:buChar char="•"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</a:pPr>
            <a:r>
              <a:rPr lang="it-IT" sz="32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Investimenti</a:t>
            </a:r>
          </a:p>
          <a:p>
            <a:pPr marL="342900" indent="-339725" defTabSz="-635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</a:pPr>
            <a:endParaRPr lang="it-IT" sz="32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342900" indent="-339725" defTabSz="-635">
              <a:spcBef>
                <a:spcPts val="800"/>
              </a:spcBef>
              <a:buFont typeface="Arial" charset="0"/>
              <a:buChar char="•"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</a:pPr>
            <a:r>
              <a:rPr lang="it-IT" sz="32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Cadute di materiale dall</a:t>
            </a:r>
            <a:r>
              <a:rPr lang="it-IT" altLang="it-IT" sz="32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’</a:t>
            </a:r>
            <a:r>
              <a:rPr lang="it-IT" sz="32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alto</a:t>
            </a:r>
          </a:p>
          <a:p>
            <a:pPr marL="342900" indent="-339725" defTabSz="-635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</a:pPr>
            <a:endParaRPr lang="it-IT" sz="32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342900" indent="-339725" defTabSz="-635">
              <a:spcBef>
                <a:spcPts val="800"/>
              </a:spcBef>
              <a:buFont typeface="Arial" charset="0"/>
              <a:buChar char="•"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</a:pPr>
            <a:r>
              <a:rPr lang="it-IT" sz="32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Cadute dall</a:t>
            </a:r>
            <a:r>
              <a:rPr lang="it-IT" altLang="it-IT" sz="32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’</a:t>
            </a:r>
            <a:r>
              <a:rPr lang="it-IT" sz="32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alto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889375"/>
            <a:ext cx="2576512" cy="9271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724400"/>
            <a:ext cx="1897063" cy="142398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205038"/>
            <a:ext cx="2141538" cy="15843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8" y="6126163"/>
            <a:ext cx="1544637" cy="5397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539750" y="188913"/>
            <a:ext cx="8229600" cy="936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it-IT" sz="440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Esempi di ambiente di rischio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57200" y="1152525"/>
            <a:ext cx="82296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39725" indent="-339725" defTabSz="-635">
              <a:lnSpc>
                <a:spcPct val="150000"/>
              </a:lnSpc>
              <a:buFont typeface="Arial" charset="0"/>
              <a:buChar char="•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r>
              <a:rPr lang="it-IT" sz="3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Ambiente di attività</a:t>
            </a:r>
          </a:p>
          <a:p>
            <a:pPr marL="339725" indent="-339725" defTabSz="-635">
              <a:lnSpc>
                <a:spcPct val="150000"/>
              </a:lnSpc>
              <a:buFont typeface="Arial" charset="0"/>
              <a:buChar char="•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r>
              <a:rPr lang="it-IT" sz="3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Aree di transito</a:t>
            </a:r>
          </a:p>
          <a:p>
            <a:pPr marL="339725" indent="-339725" defTabSz="-635">
              <a:lnSpc>
                <a:spcPct val="150000"/>
              </a:lnSpc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r>
              <a:rPr lang="it-IT" sz="3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Spazi di lavoro</a:t>
            </a:r>
          </a:p>
          <a:p>
            <a:pPr marL="339725" indent="-339725" defTabSz="-635">
              <a:lnSpc>
                <a:spcPct val="150000"/>
              </a:lnSpc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r>
              <a:rPr lang="it-IT" sz="3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Scale e aperture</a:t>
            </a:r>
          </a:p>
          <a:p>
            <a:pPr marL="339725" indent="-339725" defTabSz="-635">
              <a:lnSpc>
                <a:spcPct val="150000"/>
              </a:lnSpc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r>
              <a:rPr lang="it-IT" sz="3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Macchine</a:t>
            </a:r>
          </a:p>
          <a:p>
            <a:pPr marL="339725" indent="-339725" defTabSz="-635">
              <a:lnSpc>
                <a:spcPct val="150000"/>
              </a:lnSpc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r>
              <a:rPr lang="it-IT" sz="3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Mezzi di trasporto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125788"/>
            <a:ext cx="3017838" cy="25050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8" y="6126163"/>
            <a:ext cx="1544637" cy="5397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it-IT" sz="440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Esempi di ambienti di rischio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39725" indent="-339725" defTabSz="-635"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defTabSz="-635"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defTabSz="-635"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 defTabSz="-635"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 defTabSz="-635"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it-IT" sz="3000" smtClean="0">
                <a:latin typeface="Tahoma" pitchFamily="34" charset="0"/>
                <a:cs typeface="Tahoma" pitchFamily="34" charset="0"/>
              </a:rPr>
              <a:t>Attrezzature e utensili manuali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it-IT" sz="3000" smtClean="0">
                <a:latin typeface="Tahoma" pitchFamily="34" charset="0"/>
                <a:cs typeface="Tahoma" pitchFamily="34" charset="0"/>
              </a:rPr>
              <a:t>Movimentazione manuale dei carichi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it-IT" sz="3000" smtClean="0">
                <a:latin typeface="Tahoma" pitchFamily="34" charset="0"/>
                <a:cs typeface="Tahoma" pitchFamily="34" charset="0"/>
              </a:rPr>
              <a:t>Apparecchi di sollevamento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it-IT" sz="3000" smtClean="0">
                <a:latin typeface="Tahoma" pitchFamily="34" charset="0"/>
                <a:cs typeface="Tahoma" pitchFamily="34" charset="0"/>
              </a:rPr>
              <a:t>Magazzino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it-IT" sz="3000" smtClean="0">
                <a:latin typeface="Tahoma" pitchFamily="34" charset="0"/>
                <a:cs typeface="Tahoma" pitchFamily="34" charset="0"/>
              </a:rPr>
              <a:t>Impianti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716338"/>
            <a:ext cx="3017838" cy="25050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8" y="6126163"/>
            <a:ext cx="1544637" cy="5397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724400"/>
            <a:ext cx="1995487" cy="187166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it-IT" sz="4400" smtClean="0">
                <a:latin typeface="Tahoma" pitchFamily="34" charset="0"/>
                <a:cs typeface="Tahoma" pitchFamily="34" charset="0"/>
              </a:rPr>
              <a:t>Riferimenti normativi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7715250" cy="36290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39725" indent="-339725" defTabSz="-635">
              <a:spcBef>
                <a:spcPts val="1000"/>
              </a:spcBef>
              <a:buFont typeface="Arial" charset="0"/>
              <a:buChar char="•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r>
              <a:rPr lang="it-IT" sz="4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D. Lgs 09 aprile 2008 n°81</a:t>
            </a:r>
          </a:p>
          <a:p>
            <a:pPr marL="339725" indent="-339725" defTabSz="-635">
              <a:spcBef>
                <a:spcPts val="875"/>
              </a:spcBef>
              <a:buClrTx/>
              <a:buFontTx/>
              <a:buNone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r>
              <a:rPr lang="it-IT" sz="4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it-IT" sz="28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art. 3 comma 3 bis</a:t>
            </a:r>
          </a:p>
          <a:p>
            <a:pPr marL="339725" indent="-339725" defTabSz="-635">
              <a:spcBef>
                <a:spcPts val="1000"/>
              </a:spcBef>
              <a:buFont typeface="Arial" charset="0"/>
              <a:buChar char="•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r>
              <a:rPr lang="it-IT" sz="4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Decreto 13 aprile 2011</a:t>
            </a:r>
          </a:p>
          <a:p>
            <a:pPr marL="339725" indent="-339725" defTabSz="-635">
              <a:spcBef>
                <a:spcPts val="1000"/>
              </a:spcBef>
              <a:buFont typeface="Arial" charset="0"/>
              <a:buChar char="•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r>
              <a:rPr lang="it-IT" sz="4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Decreto 12 gennaio 2012</a:t>
            </a:r>
          </a:p>
          <a:p>
            <a:pPr marL="339725" indent="-339725" defTabSz="-635">
              <a:spcBef>
                <a:spcPts val="1000"/>
              </a:spcBef>
              <a:buFont typeface="Arial" charset="0"/>
              <a:buChar char="•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r>
              <a:rPr lang="it-IT" sz="4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Decreto 25 novembre 2013</a:t>
            </a:r>
          </a:p>
          <a:p>
            <a:pPr marL="339725" indent="-339725" defTabSz="-635">
              <a:spcBef>
                <a:spcPts val="1000"/>
              </a:spcBef>
              <a:buFont typeface="Arial" charset="0"/>
              <a:buChar char="•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r>
              <a:rPr lang="it-IT" sz="4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DGR 1193/2014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150" y="6156325"/>
            <a:ext cx="1544638" cy="5397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it-IT" sz="440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Per ridurre i rischi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511175" indent="-511175" defTabSz="-635">
              <a:spcBef>
                <a:spcPts val="800"/>
              </a:spcBef>
              <a:buFont typeface="Times New Roman" pitchFamily="18" charset="0"/>
              <a:buAutoNum type="arabicPeriod"/>
              <a:tabLst>
                <a:tab pos="511175" algn="l"/>
                <a:tab pos="958850" algn="l"/>
                <a:tab pos="1407795" algn="l"/>
                <a:tab pos="1857375" algn="l"/>
                <a:tab pos="2306320" algn="l"/>
                <a:tab pos="2755900" algn="l"/>
                <a:tab pos="3204845" algn="l"/>
                <a:tab pos="3654425" algn="l"/>
                <a:tab pos="4103370" algn="l"/>
                <a:tab pos="4552950" algn="l"/>
                <a:tab pos="5001895" algn="l"/>
                <a:tab pos="5451475" algn="l"/>
                <a:tab pos="5900420" algn="l"/>
                <a:tab pos="6350000" algn="l"/>
                <a:tab pos="6798945" algn="l"/>
                <a:tab pos="7248525" algn="l"/>
                <a:tab pos="7697470" algn="l"/>
                <a:tab pos="8147050" algn="l"/>
                <a:tab pos="8595995" algn="l"/>
                <a:tab pos="9045575" algn="l"/>
                <a:tab pos="9494520" algn="l"/>
              </a:tabLst>
            </a:pPr>
            <a:r>
              <a:rPr lang="it-IT" sz="32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Eliminare o limitare il rischio alla fonte con comportamenti di autotutela (prudenza)</a:t>
            </a:r>
          </a:p>
          <a:p>
            <a:pPr marL="511175" indent="-511175" defTabSz="-635">
              <a:spcBef>
                <a:spcPts val="800"/>
              </a:spcBef>
              <a:buFont typeface="Times New Roman" pitchFamily="18" charset="0"/>
              <a:buAutoNum type="arabicPeriod"/>
              <a:tabLst>
                <a:tab pos="511175" algn="l"/>
                <a:tab pos="958850" algn="l"/>
                <a:tab pos="1407795" algn="l"/>
                <a:tab pos="1857375" algn="l"/>
                <a:tab pos="2306320" algn="l"/>
                <a:tab pos="2755900" algn="l"/>
                <a:tab pos="3204845" algn="l"/>
                <a:tab pos="3654425" algn="l"/>
                <a:tab pos="4103370" algn="l"/>
                <a:tab pos="4552950" algn="l"/>
                <a:tab pos="5001895" algn="l"/>
                <a:tab pos="5451475" algn="l"/>
                <a:tab pos="5900420" algn="l"/>
                <a:tab pos="6350000" algn="l"/>
                <a:tab pos="6798945" algn="l"/>
                <a:tab pos="7248525" algn="l"/>
                <a:tab pos="7697470" algn="l"/>
                <a:tab pos="8147050" algn="l"/>
                <a:tab pos="8595995" algn="l"/>
                <a:tab pos="9045575" algn="l"/>
                <a:tab pos="9494520" algn="l"/>
              </a:tabLst>
            </a:pPr>
            <a:r>
              <a:rPr lang="it-IT" sz="32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Avere ed indossare correttamente i DPI</a:t>
            </a:r>
          </a:p>
          <a:p>
            <a:pPr marL="511175" indent="-511175" defTabSz="-635">
              <a:spcBef>
                <a:spcPts val="800"/>
              </a:spcBef>
              <a:buFont typeface="Times New Roman" pitchFamily="18" charset="0"/>
              <a:buAutoNum type="arabicPeriod"/>
              <a:tabLst>
                <a:tab pos="511175" algn="l"/>
                <a:tab pos="958850" algn="l"/>
                <a:tab pos="1407795" algn="l"/>
                <a:tab pos="1857375" algn="l"/>
                <a:tab pos="2306320" algn="l"/>
                <a:tab pos="2755900" algn="l"/>
                <a:tab pos="3204845" algn="l"/>
                <a:tab pos="3654425" algn="l"/>
                <a:tab pos="4103370" algn="l"/>
                <a:tab pos="4552950" algn="l"/>
                <a:tab pos="5001895" algn="l"/>
                <a:tab pos="5451475" algn="l"/>
                <a:tab pos="5900420" algn="l"/>
                <a:tab pos="6350000" algn="l"/>
                <a:tab pos="6798945" algn="l"/>
                <a:tab pos="7248525" algn="l"/>
                <a:tab pos="7697470" algn="l"/>
                <a:tab pos="8147050" algn="l"/>
                <a:tab pos="8595995" algn="l"/>
                <a:tab pos="9045575" algn="l"/>
                <a:tab pos="9494520" algn="l"/>
              </a:tabLst>
            </a:pPr>
            <a:r>
              <a:rPr lang="it-IT" sz="32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Operare in squadre ben organizzate</a:t>
            </a:r>
          </a:p>
          <a:p>
            <a:pPr marL="511175" indent="-511175" defTabSz="-635">
              <a:spcBef>
                <a:spcPts val="800"/>
              </a:spcBef>
              <a:buFont typeface="Times New Roman" pitchFamily="18" charset="0"/>
              <a:buAutoNum type="arabicPeriod"/>
              <a:tabLst>
                <a:tab pos="511175" algn="l"/>
                <a:tab pos="958850" algn="l"/>
                <a:tab pos="1407795" algn="l"/>
                <a:tab pos="1857375" algn="l"/>
                <a:tab pos="2306320" algn="l"/>
                <a:tab pos="2755900" algn="l"/>
                <a:tab pos="3204845" algn="l"/>
                <a:tab pos="3654425" algn="l"/>
                <a:tab pos="4103370" algn="l"/>
                <a:tab pos="4552950" algn="l"/>
                <a:tab pos="5001895" algn="l"/>
                <a:tab pos="5451475" algn="l"/>
                <a:tab pos="5900420" algn="l"/>
                <a:tab pos="6350000" algn="l"/>
                <a:tab pos="6798945" algn="l"/>
                <a:tab pos="7248525" algn="l"/>
                <a:tab pos="7697470" algn="l"/>
                <a:tab pos="8147050" algn="l"/>
                <a:tab pos="8595995" algn="l"/>
                <a:tab pos="9045575" algn="l"/>
                <a:tab pos="9494520" algn="l"/>
              </a:tabLst>
            </a:pPr>
            <a:r>
              <a:rPr lang="it-IT" sz="32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Rispettare i turni di riposo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8" y="6126163"/>
            <a:ext cx="1544637" cy="5397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57200" y="80963"/>
            <a:ext cx="8229600" cy="7112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it-IT" sz="4400" b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I DPI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4414837" cy="466248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967288" y="1484313"/>
            <a:ext cx="3889375" cy="366395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/>
          <a:p>
            <a:pPr defTabSz="-635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it-IT" sz="2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DPI: qualsiasi attrezzatura indossata e/o tenuta da una persona allo scopo di proteggerla contro uno o più rischi suscettibili di minacciare la propria sicurezza o salute durante le attività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8" y="6126163"/>
            <a:ext cx="1544637" cy="5397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it-IT" sz="4400" b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I DPI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23850" y="1341438"/>
            <a:ext cx="8569325" cy="47847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39725" defTabSz="-635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</a:pPr>
            <a:r>
              <a:rPr lang="it-IT" sz="2300">
                <a:solidFill>
                  <a:srgbClr val="000000"/>
                </a:solidFill>
                <a:latin typeface="Tahoma" pitchFamily="34" charset="0"/>
              </a:rPr>
              <a:t>I  D.P.I. sono classificati dalle leggi vigenti in </a:t>
            </a:r>
            <a:r>
              <a:rPr lang="it-IT" sz="2300" b="1">
                <a:solidFill>
                  <a:srgbClr val="000099"/>
                </a:solidFill>
                <a:latin typeface="Tahoma" pitchFamily="34" charset="0"/>
              </a:rPr>
              <a:t>3 categorie</a:t>
            </a:r>
            <a:r>
              <a:rPr lang="it-IT" sz="2300" b="1">
                <a:solidFill>
                  <a:srgbClr val="000000"/>
                </a:solidFill>
                <a:latin typeface="Tahoma" pitchFamily="34" charset="0"/>
              </a:rPr>
              <a:t>:</a:t>
            </a:r>
          </a:p>
          <a:p>
            <a:pPr marL="342900" indent="-339725" defTabSz="-635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</a:pPr>
            <a:endParaRPr lang="it-IT" sz="2300" b="1" u="sng">
              <a:solidFill>
                <a:srgbClr val="000000"/>
              </a:solidFill>
              <a:latin typeface="Tahoma" pitchFamily="34" charset="0"/>
            </a:endParaRPr>
          </a:p>
          <a:p>
            <a:pPr marL="342900" indent="-339725" defTabSz="-635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</a:pPr>
            <a:r>
              <a:rPr lang="it-IT" sz="2300" b="1">
                <a:solidFill>
                  <a:srgbClr val="000099"/>
                </a:solidFill>
                <a:latin typeface="Tahoma" pitchFamily="34" charset="0"/>
              </a:rPr>
              <a:t>1° categoria</a:t>
            </a:r>
            <a:r>
              <a:rPr lang="it-IT" sz="2300">
                <a:solidFill>
                  <a:srgbClr val="000000"/>
                </a:solidFill>
                <a:latin typeface="Tahoma" pitchFamily="34" charset="0"/>
              </a:rPr>
              <a:t>: i DPI di progettazione semplice destinati a 		  		    salvaguardare la persona da rischi di danni 		  		    fisici di lieve entità</a:t>
            </a:r>
          </a:p>
          <a:p>
            <a:pPr marL="342900" indent="-339725" defTabSz="-635">
              <a:lnSpc>
                <a:spcPct val="9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</a:pPr>
            <a:endParaRPr lang="it-IT" sz="2300" u="sng">
              <a:solidFill>
                <a:srgbClr val="000000"/>
              </a:solidFill>
              <a:latin typeface="Tahoma" pitchFamily="34" charset="0"/>
            </a:endParaRPr>
          </a:p>
          <a:p>
            <a:pPr marL="342900" indent="-339725" defTabSz="-635"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</a:pPr>
            <a:r>
              <a:rPr lang="it-IT" sz="2300" b="1">
                <a:solidFill>
                  <a:srgbClr val="000099"/>
                </a:solidFill>
                <a:latin typeface="Tahoma" pitchFamily="34" charset="0"/>
              </a:rPr>
              <a:t>2° categoria</a:t>
            </a:r>
            <a:r>
              <a:rPr lang="it-IT" sz="2300">
                <a:solidFill>
                  <a:srgbClr val="000000"/>
                </a:solidFill>
                <a:latin typeface="Tahoma" pitchFamily="34" charset="0"/>
              </a:rPr>
              <a:t>: i DPI che non rientrano nella 1°o 3°</a:t>
            </a:r>
          </a:p>
          <a:p>
            <a:pPr marL="342900" indent="-339725" defTabSz="-635"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</a:pPr>
            <a:r>
              <a:rPr lang="it-IT" sz="2300">
                <a:solidFill>
                  <a:srgbClr val="000000"/>
                </a:solidFill>
                <a:latin typeface="Tahoma" pitchFamily="34" charset="0"/>
              </a:rPr>
              <a:t>                       categoria; requisiti essenziali: marcatura CE,</a:t>
            </a:r>
          </a:p>
          <a:p>
            <a:pPr marL="342900" indent="-339725" defTabSz="-635"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</a:pPr>
            <a:r>
              <a:rPr lang="it-IT" sz="2300">
                <a:solidFill>
                  <a:srgbClr val="000000"/>
                </a:solidFill>
                <a:latin typeface="Tahoma" pitchFamily="34" charset="0"/>
              </a:rPr>
              <a:t>                       dichiarazione di conformità, attestato di </a:t>
            </a:r>
          </a:p>
          <a:p>
            <a:pPr marL="342900" indent="-339725" defTabSz="-635"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</a:pPr>
            <a:r>
              <a:rPr lang="it-IT" sz="2300">
                <a:solidFill>
                  <a:srgbClr val="000000"/>
                </a:solidFill>
                <a:latin typeface="Tahoma" pitchFamily="34" charset="0"/>
              </a:rPr>
              <a:t>                       certificazione</a:t>
            </a:r>
            <a:endParaRPr lang="it-IT" sz="2300" u="sng">
              <a:solidFill>
                <a:srgbClr val="000000"/>
              </a:solidFill>
              <a:latin typeface="Tahoma" pitchFamily="34" charset="0"/>
            </a:endParaRPr>
          </a:p>
          <a:p>
            <a:pPr marL="342900" indent="-339725" defTabSz="-635">
              <a:lnSpc>
                <a:spcPct val="9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</a:pPr>
            <a:endParaRPr lang="it-IT" sz="2300" u="sng">
              <a:solidFill>
                <a:srgbClr val="000000"/>
              </a:solidFill>
              <a:latin typeface="Tahoma" pitchFamily="34" charset="0"/>
            </a:endParaRPr>
          </a:p>
          <a:p>
            <a:pPr marL="342900" indent="-339725" defTabSz="-635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</a:pPr>
            <a:r>
              <a:rPr lang="it-IT" sz="2300" b="1">
                <a:solidFill>
                  <a:srgbClr val="000099"/>
                </a:solidFill>
                <a:latin typeface="Tahoma" pitchFamily="34" charset="0"/>
              </a:rPr>
              <a:t>3° categoria</a:t>
            </a:r>
            <a:r>
              <a:rPr lang="it-IT" sz="2300">
                <a:solidFill>
                  <a:srgbClr val="000000"/>
                </a:solidFill>
                <a:latin typeface="Tahoma" pitchFamily="34" charset="0"/>
              </a:rPr>
              <a:t>:</a:t>
            </a:r>
            <a:r>
              <a:rPr lang="it-IT" sz="2300" b="1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it-IT" sz="2300">
                <a:solidFill>
                  <a:srgbClr val="000000"/>
                </a:solidFill>
                <a:latin typeface="Tahoma" pitchFamily="34" charset="0"/>
              </a:rPr>
              <a:t>i DPI di progettazione complessa destinati a 		 		salvaguardare da rischi di morte o di lesioni 		 		gravi e di carattere permanente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8" y="6126163"/>
            <a:ext cx="1544637" cy="5397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 defTabSz="-635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it-IT" sz="4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DPI di 1° categoria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57200" y="1368425"/>
            <a:ext cx="82296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39725" defTabSz="-635"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defTabSz="-635"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defTabSz="-635"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 defTabSz="-635"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 defTabSz="-635"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spcBef>
                <a:spcPts val="800"/>
              </a:spcBef>
              <a:buClrTx/>
              <a:buFontTx/>
              <a:buNone/>
              <a:defRPr/>
            </a:pPr>
            <a:r>
              <a:rPr lang="it-IT" sz="3200" smtClean="0">
                <a:latin typeface="Tahoma" pitchFamily="34" charset="0"/>
                <a:cs typeface="Tahoma" pitchFamily="34" charset="0"/>
              </a:rPr>
              <a:t>Alcuni esempi</a:t>
            </a:r>
          </a:p>
          <a:p>
            <a:pPr>
              <a:spcBef>
                <a:spcPts val="800"/>
              </a:spcBef>
              <a:buClrTx/>
              <a:buFontTx/>
              <a:buNone/>
              <a:defRPr/>
            </a:pPr>
            <a:endParaRPr lang="it-IT" sz="320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2590800" cy="211296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349500"/>
            <a:ext cx="2895600" cy="303371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508500"/>
            <a:ext cx="1800225" cy="18002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2238" y="2276475"/>
            <a:ext cx="2667000" cy="10858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581525"/>
            <a:ext cx="2978150" cy="20510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8" y="6126163"/>
            <a:ext cx="1544637" cy="5397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39725" defTabSz="-635"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defTabSz="-635"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defTabSz="-635"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 defTabSz="-635"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 defTabSz="-635"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spcBef>
                <a:spcPts val="800"/>
              </a:spcBef>
              <a:buClrTx/>
              <a:buFontTx/>
              <a:buNone/>
              <a:defRPr/>
            </a:pPr>
            <a:r>
              <a:rPr lang="it-IT" sz="3200" dirty="0" smtClean="0">
                <a:latin typeface="Tahoma" pitchFamily="34" charset="0"/>
                <a:cs typeface="Tahoma" pitchFamily="34" charset="0"/>
              </a:rPr>
              <a:t>Alcuni esempi</a:t>
            </a:r>
          </a:p>
          <a:p>
            <a:pPr marL="341630">
              <a:spcBef>
                <a:spcPts val="800"/>
              </a:spcBef>
              <a:buClrTx/>
              <a:buFontTx/>
              <a:buNone/>
              <a:defRPr/>
            </a:pPr>
            <a:endParaRPr lang="it-IT" sz="32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508500"/>
            <a:ext cx="1982787" cy="162401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 defTabSz="-635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it-IT" sz="4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DPI di 2° categoria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3284538"/>
            <a:ext cx="1614487" cy="1919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420938"/>
            <a:ext cx="1204912" cy="152876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8" y="6126163"/>
            <a:ext cx="1544637" cy="5397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4936" name="Immagine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32363" y="2708275"/>
            <a:ext cx="11049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708275"/>
            <a:ext cx="1654175" cy="10318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24938" name="AutoShape 14" descr="Risultati immagini per occhiali DPI 2° categoria"/>
          <p:cNvSpPr>
            <a:spLocks noChangeAspect="1" noChangeArrowheads="1"/>
          </p:cNvSpPr>
          <p:nvPr/>
        </p:nvSpPr>
        <p:spPr bwMode="auto">
          <a:xfrm>
            <a:off x="2290763" y="1909763"/>
            <a:ext cx="4562475" cy="3038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it-IT"/>
          </a:p>
        </p:txBody>
      </p:sp>
      <p:pic>
        <p:nvPicPr>
          <p:cNvPr id="124939" name="Picture 16" descr="Risultati immagini per occhiali DPI 2° categori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03575" y="4365625"/>
            <a:ext cx="2138363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 defTabSz="-635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it-IT" sz="4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DPI di  3° categoria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39725" defTabSz="-635"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defTabSz="-635"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defTabSz="-635"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 defTabSz="-635"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 defTabSz="-635"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spcBef>
                <a:spcPts val="800"/>
              </a:spcBef>
              <a:buClrTx/>
              <a:buFontTx/>
              <a:buNone/>
              <a:defRPr/>
            </a:pPr>
            <a:r>
              <a:rPr lang="it-IT" sz="3200" smtClean="0">
                <a:latin typeface="Tahoma" pitchFamily="34" charset="0"/>
                <a:cs typeface="Tahoma" pitchFamily="34" charset="0"/>
              </a:rPr>
              <a:t>Alcuni esempi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08275"/>
            <a:ext cx="2808288" cy="28098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492375"/>
            <a:ext cx="1960563" cy="353853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8" y="6126163"/>
            <a:ext cx="1544637" cy="5397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3735" name="Immagin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3938" y="2924175"/>
            <a:ext cx="25796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4932363" y="274638"/>
            <a:ext cx="3754437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it-IT" sz="4400" dirty="0" smtClean="0">
                <a:latin typeface="Tahoma" pitchFamily="34" charset="0"/>
                <a:cs typeface="Tahoma" pitchFamily="34" charset="0"/>
              </a:rPr>
              <a:t>I nostri DPI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292725" y="2133600"/>
            <a:ext cx="3598863" cy="181768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/>
          <a:p>
            <a:pPr defTabSz="-635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it-IT" sz="28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it-IT" altLang="it-IT" sz="28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’</a:t>
            </a:r>
            <a:r>
              <a:rPr lang="it-IT" sz="28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abbigliamento non serve per vedere in quale squadra giochiamo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581525"/>
            <a:ext cx="4867275" cy="173831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3797" name="Freeform 5" descr="5%"/>
          <p:cNvSpPr>
            <a:spLocks noChangeArrowheads="1"/>
          </p:cNvSpPr>
          <p:nvPr/>
        </p:nvSpPr>
        <p:spPr bwMode="auto">
          <a:xfrm>
            <a:off x="4284663" y="4437063"/>
            <a:ext cx="3743325" cy="2160587"/>
          </a:xfrm>
          <a:custGeom>
            <a:avLst/>
            <a:gdLst>
              <a:gd name="T0" fmla="*/ 899053 w 3743325"/>
              <a:gd name="T1" fmla="*/ 518919 h 2160587"/>
              <a:gd name="T2" fmla="*/ 2844272 w 3743325"/>
              <a:gd name="T3" fmla="*/ 518919 h 2160587"/>
              <a:gd name="T4" fmla="*/ 2844272 w 3743325"/>
              <a:gd name="T5" fmla="*/ 1641668 h 2160587"/>
              <a:gd name="T6" fmla="*/ 899053 w 3743325"/>
              <a:gd name="T7" fmla="*/ 1641668 h 2160587"/>
              <a:gd name="T8" fmla="*/ 0 60000 65536"/>
              <a:gd name="T9" fmla="*/ 0 60000 65536"/>
              <a:gd name="T10" fmla="*/ 0 60000 65536"/>
              <a:gd name="T11" fmla="*/ 0 60000 65536"/>
              <a:gd name="T12" fmla="*/ 772038 w 3743325"/>
              <a:gd name="T13" fmla="*/ 298859 h 2160587"/>
              <a:gd name="T14" fmla="*/ 2971287 w 3743325"/>
              <a:gd name="T15" fmla="*/ 1861728 h 21605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43325" h="2160587">
                <a:moveTo>
                  <a:pt x="772038" y="738979"/>
                </a:moveTo>
                <a:lnTo>
                  <a:pt x="1026068" y="298859"/>
                </a:lnTo>
                <a:lnTo>
                  <a:pt x="1871663" y="786923"/>
                </a:lnTo>
                <a:lnTo>
                  <a:pt x="2717257" y="298859"/>
                </a:lnTo>
                <a:lnTo>
                  <a:pt x="2971287" y="738979"/>
                </a:lnTo>
                <a:lnTo>
                  <a:pt x="2379942" y="1080294"/>
                </a:lnTo>
                <a:lnTo>
                  <a:pt x="2971287" y="1421608"/>
                </a:lnTo>
                <a:lnTo>
                  <a:pt x="2717257" y="1861728"/>
                </a:lnTo>
                <a:lnTo>
                  <a:pt x="1871663" y="1373664"/>
                </a:lnTo>
                <a:lnTo>
                  <a:pt x="1026068" y="1861728"/>
                </a:lnTo>
                <a:lnTo>
                  <a:pt x="772038" y="1421608"/>
                </a:lnTo>
                <a:lnTo>
                  <a:pt x="1363383" y="1080294"/>
                </a:lnTo>
                <a:lnTo>
                  <a:pt x="772038" y="738979"/>
                </a:lnTo>
                <a:close/>
              </a:path>
            </a:pathLst>
          </a:custGeom>
          <a:pattFill prst="pct5">
            <a:fgClr>
              <a:srgbClr val="00B8FF"/>
            </a:fgClr>
            <a:bgClr>
              <a:srgbClr val="FFFFFF"/>
            </a:bgClr>
          </a:pattFill>
          <a:ln w="25560" cap="flat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8" y="6126163"/>
            <a:ext cx="1544637" cy="5397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4641850" cy="3097213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/>
          <a:p>
            <a:pPr algn="ctr" defTabSz="-635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it-IT" sz="4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PITTOGRAMMI DEI DPI</a:t>
            </a:r>
          </a:p>
        </p:txBody>
      </p:sp>
      <p:sp>
        <p:nvSpPr>
          <p:cNvPr id="34818" name="Line 2"/>
          <p:cNvSpPr>
            <a:spLocks noChangeShapeType="1"/>
          </p:cNvSpPr>
          <p:nvPr/>
        </p:nvSpPr>
        <p:spPr bwMode="auto">
          <a:xfrm>
            <a:off x="0" y="765175"/>
            <a:ext cx="9144000" cy="1588"/>
          </a:xfrm>
          <a:prstGeom prst="line">
            <a:avLst/>
          </a:prstGeom>
          <a:noFill/>
          <a:ln w="38160" cap="sq">
            <a:solidFill>
              <a:srgbClr val="333399"/>
            </a:solidFill>
            <a:miter lim="800000"/>
          </a:ln>
          <a:effectLst/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endParaRPr lang="it-IT">
              <a:ea typeface="ＭＳ Ｐゴシック" charset="0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79388" y="1916113"/>
            <a:ext cx="3671887" cy="100806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  <a:defRPr/>
            </a:pPr>
            <a:r>
              <a:rPr lang="it-IT" sz="3000" smtClean="0"/>
              <a:t>Simboli caratteristici dei D.P.I.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636838" y="5988050"/>
            <a:ext cx="209550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defTabSz="-635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it-IT" sz="800">
                <a:solidFill>
                  <a:srgbClr val="FFFFFF"/>
                </a:solidFill>
              </a:rPr>
              <a:t> </a:t>
            </a: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6688" y="908050"/>
            <a:ext cx="4806950" cy="57880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8" y="6126163"/>
            <a:ext cx="1544637" cy="5397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/>
          <a:p>
            <a:pPr algn="ctr" defTabSz="-635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it-IT" sz="4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PITTOGRAMMI DEI DPI</a:t>
            </a:r>
          </a:p>
        </p:txBody>
      </p:sp>
      <p:sp>
        <p:nvSpPr>
          <p:cNvPr id="35842" name="Line 2"/>
          <p:cNvSpPr>
            <a:spLocks noChangeShapeType="1"/>
          </p:cNvSpPr>
          <p:nvPr/>
        </p:nvSpPr>
        <p:spPr bwMode="auto">
          <a:xfrm>
            <a:off x="0" y="765175"/>
            <a:ext cx="9144000" cy="1588"/>
          </a:xfrm>
          <a:prstGeom prst="line">
            <a:avLst/>
          </a:prstGeom>
          <a:noFill/>
          <a:ln w="38160" cap="sq">
            <a:solidFill>
              <a:srgbClr val="333399"/>
            </a:solidFill>
            <a:miter lim="800000"/>
          </a:ln>
          <a:effectLst/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endParaRPr lang="it-IT">
              <a:ea typeface="ＭＳ Ｐゴシック" charset="0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50825" y="908050"/>
            <a:ext cx="7634288" cy="550863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1250"/>
              </a:spcBef>
              <a:buClrTx/>
              <a:buFontTx/>
              <a:buNone/>
              <a:defRPr/>
            </a:pPr>
            <a:r>
              <a:rPr lang="it-IT" sz="3000" smtClean="0">
                <a:solidFill>
                  <a:srgbClr val="000000"/>
                </a:solidFill>
              </a:rPr>
              <a:t>ESEMPIO: pittogrammi nei guanti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636838" y="5988050"/>
            <a:ext cx="209550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defTabSz="-635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it-IT" sz="800">
                <a:solidFill>
                  <a:srgbClr val="FFFFFF"/>
                </a:solidFill>
              </a:rPr>
              <a:t> </a:t>
            </a: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" y="1484313"/>
            <a:ext cx="7848600" cy="44196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8" y="6126163"/>
            <a:ext cx="1544637" cy="5397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/>
          <a:p>
            <a:pPr algn="ctr" defTabSz="-635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it-IT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COMPORTAMENTI DI AUTOTUTELA</a:t>
            </a:r>
          </a:p>
        </p:txBody>
      </p:sp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0" y="765175"/>
            <a:ext cx="9144000" cy="1588"/>
          </a:xfrm>
          <a:prstGeom prst="line">
            <a:avLst/>
          </a:prstGeom>
          <a:noFill/>
          <a:ln w="38160" cap="sq">
            <a:solidFill>
              <a:srgbClr val="333399"/>
            </a:solidFill>
            <a:miter lim="800000"/>
          </a:ln>
          <a:effectLst/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endParaRPr lang="it-IT">
              <a:ea typeface="ＭＳ Ｐゴシック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50825" y="1557338"/>
            <a:ext cx="5834063" cy="38989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2040"/>
              </a:spcBef>
              <a:spcAft>
                <a:spcPts val="2040"/>
              </a:spcAft>
              <a:buFont typeface="Wingdings" charset="0"/>
              <a:buChar char=""/>
              <a:defRPr/>
            </a:pPr>
            <a:r>
              <a:rPr lang="it-IT" sz="3200" smtClean="0">
                <a:solidFill>
                  <a:srgbClr val="000000"/>
                </a:solidFill>
              </a:rPr>
              <a:t>Rispettare le procedure operative esistenti e le istruzioni ricevute</a:t>
            </a:r>
          </a:p>
          <a:p>
            <a:pPr eaLnBrk="1" hangingPunct="1">
              <a:spcBef>
                <a:spcPts val="2040"/>
              </a:spcBef>
              <a:spcAft>
                <a:spcPts val="2040"/>
              </a:spcAft>
              <a:buFont typeface="Wingdings" charset="0"/>
              <a:buNone/>
              <a:defRPr/>
            </a:pPr>
            <a:endParaRPr lang="it-IT" sz="2200" smtClean="0">
              <a:solidFill>
                <a:srgbClr val="000000"/>
              </a:solidFill>
            </a:endParaRPr>
          </a:p>
          <a:p>
            <a:pPr eaLnBrk="1" hangingPunct="1">
              <a:spcBef>
                <a:spcPts val="2040"/>
              </a:spcBef>
              <a:spcAft>
                <a:spcPts val="2040"/>
              </a:spcAft>
              <a:buFont typeface="Wingdings" charset="0"/>
              <a:buChar char=""/>
              <a:defRPr/>
            </a:pPr>
            <a:r>
              <a:rPr lang="it-IT" sz="3200" smtClean="0">
                <a:solidFill>
                  <a:srgbClr val="000000"/>
                </a:solidFill>
              </a:rPr>
              <a:t>Rispettare i divieti e le zone interdette</a:t>
            </a:r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8" y="6126163"/>
            <a:ext cx="1544637" cy="5397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3974" name="Picture 11" descr="Risultati immagini per proced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1052513"/>
            <a:ext cx="23034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5" name="Picture 13" descr="Risultati immagini per zone interdet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4149725"/>
            <a:ext cx="2393950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ma 24"/>
          <p:cNvGraphicFramePr/>
          <p:nvPr/>
        </p:nvGraphicFramePr>
        <p:xfrm>
          <a:off x="179512" y="1196752"/>
          <a:ext cx="8820472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8548" name="Titolo 1"/>
          <p:cNvSpPr>
            <a:spLocks noGrp="1"/>
          </p:cNvSpPr>
          <p:nvPr>
            <p:ph type="title" idx="4294967295"/>
          </p:nvPr>
        </p:nvSpPr>
        <p:spPr>
          <a:xfrm>
            <a:off x="474663" y="332655"/>
            <a:ext cx="8229600" cy="864319"/>
          </a:xfrm>
          <a:prstGeom prst="snip1Rect">
            <a:avLst/>
          </a:prstGeom>
          <a:solidFill>
            <a:schemeClr val="tx2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it-IT" altLang="it-IT" sz="3600" b="1" dirty="0" smtClean="0">
                <a:solidFill>
                  <a:srgbClr val="FFFFFF"/>
                </a:solidFill>
              </a:rPr>
              <a:t>I 3 capisaldi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/>
          <a:p>
            <a:pPr algn="ctr" defTabSz="-635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it-IT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COMPORTAMENTI DI AUTOTUTELA</a:t>
            </a:r>
          </a:p>
        </p:txBody>
      </p:sp>
      <p:sp>
        <p:nvSpPr>
          <p:cNvPr id="37890" name="Line 2"/>
          <p:cNvSpPr>
            <a:spLocks noChangeShapeType="1"/>
          </p:cNvSpPr>
          <p:nvPr/>
        </p:nvSpPr>
        <p:spPr bwMode="auto">
          <a:xfrm>
            <a:off x="0" y="765175"/>
            <a:ext cx="9144000" cy="1588"/>
          </a:xfrm>
          <a:prstGeom prst="line">
            <a:avLst/>
          </a:prstGeom>
          <a:noFill/>
          <a:ln w="38160" cap="sq">
            <a:solidFill>
              <a:srgbClr val="333399"/>
            </a:solidFill>
            <a:miter lim="800000"/>
          </a:ln>
          <a:effectLst/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endParaRPr lang="it-IT">
              <a:ea typeface="ＭＳ Ｐゴシック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95288" y="1052513"/>
            <a:ext cx="8208962" cy="326548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/>
          <a:p>
            <a:pPr defTabSz="-635">
              <a:spcBef>
                <a:spcPts val="2900"/>
              </a:spcBef>
              <a:spcAft>
                <a:spcPts val="2900"/>
              </a:spcAft>
              <a:buFont typeface="Wingdings" pitchFamily="2" charset="2"/>
              <a:buChar char="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it-IT" sz="3200">
                <a:solidFill>
                  <a:srgbClr val="000000"/>
                </a:solidFill>
              </a:rPr>
              <a:t> Non assumere sostanze alcoliche e moderatamente alcoliche prima e durante l</a:t>
            </a:r>
            <a:r>
              <a:rPr lang="it-IT" altLang="it-IT" sz="3200">
                <a:solidFill>
                  <a:srgbClr val="000000"/>
                </a:solidFill>
              </a:rPr>
              <a:t>’</a:t>
            </a:r>
            <a:r>
              <a:rPr lang="it-IT" sz="3200">
                <a:solidFill>
                  <a:srgbClr val="000000"/>
                </a:solidFill>
              </a:rPr>
              <a:t>attività</a:t>
            </a:r>
          </a:p>
          <a:p>
            <a:pPr defTabSz="-635">
              <a:spcBef>
                <a:spcPts val="2900"/>
              </a:spcBef>
              <a:spcAft>
                <a:spcPts val="2900"/>
              </a:spcAft>
              <a:buFont typeface="Wingdings" pitchFamily="2" charset="2"/>
              <a:buChar char="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it-IT" sz="3200">
                <a:solidFill>
                  <a:srgbClr val="000000"/>
                </a:solidFill>
              </a:rPr>
              <a:t> Non assumere sostanze psicotrope prima e durante l</a:t>
            </a:r>
            <a:r>
              <a:rPr lang="it-IT" altLang="it-IT" sz="3200">
                <a:solidFill>
                  <a:srgbClr val="000000"/>
                </a:solidFill>
              </a:rPr>
              <a:t>’</a:t>
            </a:r>
            <a:r>
              <a:rPr lang="it-IT" sz="3200">
                <a:solidFill>
                  <a:srgbClr val="000000"/>
                </a:solidFill>
              </a:rPr>
              <a:t>attività</a:t>
            </a: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8" y="6126163"/>
            <a:ext cx="1544637" cy="5397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6022" name="Picture 11" descr="Risultati immagini per sostanze psicotrop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4724400"/>
            <a:ext cx="2689225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3" name="Picture 13" descr="Risultati immagini per sostanze alcolich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313" y="4508500"/>
            <a:ext cx="19812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28" name="Text Box 16"/>
          <p:cNvSpPr txBox="1">
            <a:spLocks noChangeArrowheads="1"/>
          </p:cNvSpPr>
          <p:nvPr/>
        </p:nvSpPr>
        <p:spPr bwMode="auto">
          <a:xfrm>
            <a:off x="6227763" y="5300663"/>
            <a:ext cx="1008062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Times New Roman" pitchFamily="18" charset="0"/>
              <a:buNone/>
              <a:defRPr/>
            </a:pPr>
            <a:r>
              <a:rPr lang="it-IT" sz="4000" b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NO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/>
          <a:p>
            <a:pPr algn="ctr" defTabSz="-635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it-IT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COMPORTAMENTI DI AUTOTUTELA</a:t>
            </a:r>
          </a:p>
        </p:txBody>
      </p:sp>
      <p:sp>
        <p:nvSpPr>
          <p:cNvPr id="37890" name="Line 2"/>
          <p:cNvSpPr>
            <a:spLocks noChangeShapeType="1"/>
          </p:cNvSpPr>
          <p:nvPr/>
        </p:nvSpPr>
        <p:spPr bwMode="auto">
          <a:xfrm>
            <a:off x="0" y="765175"/>
            <a:ext cx="9144000" cy="1588"/>
          </a:xfrm>
          <a:prstGeom prst="line">
            <a:avLst/>
          </a:prstGeom>
          <a:noFill/>
          <a:ln w="38160" cap="sq">
            <a:solidFill>
              <a:srgbClr val="333399"/>
            </a:solidFill>
            <a:miter lim="800000"/>
          </a:ln>
          <a:effectLst/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endParaRPr lang="it-IT">
              <a:ea typeface="ＭＳ Ｐゴシック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71438" y="836613"/>
            <a:ext cx="8999537" cy="530225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/>
          <a:p>
            <a:pPr defTabSz="-635">
              <a:spcBef>
                <a:spcPts val="2900"/>
              </a:spcBef>
              <a:spcAft>
                <a:spcPts val="2900"/>
              </a:spcAft>
              <a:buFont typeface="Wingdings" pitchFamily="2" charset="2"/>
              <a:buChar char="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it-IT" sz="3200">
                <a:solidFill>
                  <a:srgbClr val="000000"/>
                </a:solidFill>
              </a:rPr>
              <a:t> Prima d</a:t>
            </a:r>
            <a:r>
              <a:rPr lang="it-IT" altLang="it-IT" sz="3200">
                <a:solidFill>
                  <a:srgbClr val="000000"/>
                </a:solidFill>
              </a:rPr>
              <a:t>’</a:t>
            </a:r>
            <a:r>
              <a:rPr lang="it-IT" sz="3200">
                <a:solidFill>
                  <a:srgbClr val="000000"/>
                </a:solidFill>
              </a:rPr>
              <a:t>intervenire sullo scenario analizzare i rischi connessi</a:t>
            </a:r>
          </a:p>
          <a:p>
            <a:pPr defTabSz="-635">
              <a:spcBef>
                <a:spcPts val="2900"/>
              </a:spcBef>
              <a:spcAft>
                <a:spcPts val="2900"/>
              </a:spcAft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it-IT" sz="3200">
              <a:solidFill>
                <a:srgbClr val="000000"/>
              </a:solidFill>
            </a:endParaRPr>
          </a:p>
          <a:p>
            <a:pPr defTabSz="-635">
              <a:spcBef>
                <a:spcPts val="2900"/>
              </a:spcBef>
              <a:spcAft>
                <a:spcPts val="2900"/>
              </a:spcAft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it-IT" sz="3200">
              <a:solidFill>
                <a:srgbClr val="000000"/>
              </a:solidFill>
            </a:endParaRPr>
          </a:p>
          <a:p>
            <a:pPr defTabSz="-635">
              <a:lnSpc>
                <a:spcPct val="20000"/>
              </a:lnSpc>
              <a:spcBef>
                <a:spcPts val="2900"/>
              </a:spcBef>
              <a:spcAft>
                <a:spcPts val="2900"/>
              </a:spcAft>
              <a:buFont typeface="Wingdings" pitchFamily="2" charset="2"/>
              <a:buChar char="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it-IT" sz="3200">
                <a:solidFill>
                  <a:srgbClr val="000000"/>
                </a:solidFill>
              </a:rPr>
              <a:t> Operare in squadre ben                     </a:t>
            </a:r>
          </a:p>
          <a:p>
            <a:pPr defTabSz="-635">
              <a:lnSpc>
                <a:spcPct val="20000"/>
              </a:lnSpc>
              <a:spcBef>
                <a:spcPts val="2900"/>
              </a:spcBef>
              <a:spcAft>
                <a:spcPts val="2900"/>
              </a:spcAft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it-IT" sz="3200">
                <a:solidFill>
                  <a:srgbClr val="000000"/>
                </a:solidFill>
              </a:rPr>
              <a:t>organizzate</a:t>
            </a: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8" y="6126163"/>
            <a:ext cx="1544637" cy="5397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8069" name="AutoShape 11" descr="Risultati immagini per lavoro di squadra"/>
          <p:cNvSpPr>
            <a:spLocks noChangeAspect="1" noChangeArrowheads="1"/>
          </p:cNvSpPr>
          <p:nvPr/>
        </p:nvSpPr>
        <p:spPr bwMode="auto">
          <a:xfrm>
            <a:off x="2195513" y="1484313"/>
            <a:ext cx="4562475" cy="3733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it-IT"/>
          </a:p>
        </p:txBody>
      </p:sp>
      <p:sp>
        <p:nvSpPr>
          <p:cNvPr id="88070" name="AutoShape 13" descr="Risultati immagini per lavoro di squadra"/>
          <p:cNvSpPr>
            <a:spLocks noChangeAspect="1" noChangeArrowheads="1"/>
          </p:cNvSpPr>
          <p:nvPr/>
        </p:nvSpPr>
        <p:spPr bwMode="auto">
          <a:xfrm>
            <a:off x="176213" y="46038"/>
            <a:ext cx="4562475" cy="3733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it-IT"/>
          </a:p>
        </p:txBody>
      </p:sp>
      <p:sp>
        <p:nvSpPr>
          <p:cNvPr id="88071" name="AutoShape 15" descr="Risultati immagini per lavoro di squadra"/>
          <p:cNvSpPr>
            <a:spLocks noChangeAspect="1" noChangeArrowheads="1"/>
          </p:cNvSpPr>
          <p:nvPr/>
        </p:nvSpPr>
        <p:spPr bwMode="auto">
          <a:xfrm>
            <a:off x="176213" y="46038"/>
            <a:ext cx="3810000" cy="2828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it-IT"/>
          </a:p>
        </p:txBody>
      </p:sp>
      <p:pic>
        <p:nvPicPr>
          <p:cNvPr id="88072" name="Picture 33" descr="Risultati immagini per squadre lavoro organizza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4437063"/>
            <a:ext cx="3121025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3" name="Picture 35" descr="Risultati immagini per rischio elettrico uffici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1628775"/>
            <a:ext cx="24098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/>
          <a:p>
            <a:pPr algn="ctr" defTabSz="-635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it-IT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COMPORTAMENTI DI AUTOTUTELA</a:t>
            </a:r>
          </a:p>
        </p:txBody>
      </p:sp>
      <p:sp>
        <p:nvSpPr>
          <p:cNvPr id="38914" name="Line 2"/>
          <p:cNvSpPr>
            <a:spLocks noChangeShapeType="1"/>
          </p:cNvSpPr>
          <p:nvPr/>
        </p:nvSpPr>
        <p:spPr bwMode="auto">
          <a:xfrm>
            <a:off x="0" y="765175"/>
            <a:ext cx="9144000" cy="1588"/>
          </a:xfrm>
          <a:prstGeom prst="line">
            <a:avLst/>
          </a:prstGeom>
          <a:noFill/>
          <a:ln w="38160" cap="sq">
            <a:solidFill>
              <a:srgbClr val="333399"/>
            </a:solidFill>
            <a:miter lim="800000"/>
          </a:ln>
          <a:effectLst/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endParaRPr lang="it-IT">
              <a:ea typeface="ＭＳ Ｐゴシック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23850" y="836613"/>
            <a:ext cx="7921625" cy="40036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/>
          <a:p>
            <a:pPr defTabSz="-635">
              <a:spcBef>
                <a:spcPts val="2900"/>
              </a:spcBef>
              <a:spcAft>
                <a:spcPts val="2900"/>
              </a:spcAft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it-IT" sz="4800">
                <a:solidFill>
                  <a:srgbClr val="000000"/>
                </a:solidFill>
                <a:cs typeface="Arial" charset="0"/>
              </a:rPr>
              <a:t>► </a:t>
            </a:r>
            <a:r>
              <a:rPr lang="it-IT" sz="3200">
                <a:solidFill>
                  <a:srgbClr val="000000"/>
                </a:solidFill>
              </a:rPr>
              <a:t>Conoscere e non superare i propri limiti psicofisici</a:t>
            </a:r>
          </a:p>
          <a:p>
            <a:pPr defTabSz="-635">
              <a:spcBef>
                <a:spcPts val="2900"/>
              </a:spcBef>
              <a:spcAft>
                <a:spcPts val="2900"/>
              </a:spcAft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it-IT" sz="3200">
              <a:solidFill>
                <a:srgbClr val="000000"/>
              </a:solidFill>
            </a:endParaRPr>
          </a:p>
          <a:p>
            <a:pPr defTabSz="-635">
              <a:spcBef>
                <a:spcPts val="2900"/>
              </a:spcBef>
              <a:spcAft>
                <a:spcPts val="2900"/>
              </a:spcAft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it-IT" sz="4800">
                <a:solidFill>
                  <a:srgbClr val="000000"/>
                </a:solidFill>
              </a:rPr>
              <a:t>►</a:t>
            </a:r>
            <a:r>
              <a:rPr lang="it-IT" sz="4800"/>
              <a:t> </a:t>
            </a:r>
            <a:r>
              <a:rPr lang="it-IT" sz="3200">
                <a:solidFill>
                  <a:srgbClr val="000000"/>
                </a:solidFill>
              </a:rPr>
              <a:t>Rispettare i turni di riposo indicati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2613" y="4724400"/>
            <a:ext cx="3492500" cy="19526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8" y="6126163"/>
            <a:ext cx="1544637" cy="5397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0119" name="Picture 11" descr="71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1773238"/>
            <a:ext cx="30972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0" y="765175"/>
            <a:ext cx="9144000" cy="1588"/>
          </a:xfrm>
          <a:prstGeom prst="line">
            <a:avLst/>
          </a:prstGeom>
          <a:noFill/>
          <a:ln w="38160" cap="sq">
            <a:solidFill>
              <a:srgbClr val="333399"/>
            </a:solidFill>
            <a:miter lim="800000"/>
          </a:ln>
          <a:effectLst/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endParaRPr lang="it-IT">
              <a:ea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/>
          <a:p>
            <a:pPr algn="ctr" defTabSz="-635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it-IT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COMPORTAMENTI DI AUTOTUTELA</a:t>
            </a:r>
          </a:p>
        </p:txBody>
      </p:sp>
      <p:sp>
        <p:nvSpPr>
          <p:cNvPr id="38914" name="Line 2"/>
          <p:cNvSpPr>
            <a:spLocks noChangeShapeType="1"/>
          </p:cNvSpPr>
          <p:nvPr/>
        </p:nvSpPr>
        <p:spPr bwMode="auto">
          <a:xfrm>
            <a:off x="0" y="765175"/>
            <a:ext cx="9144000" cy="1588"/>
          </a:xfrm>
          <a:prstGeom prst="line">
            <a:avLst/>
          </a:prstGeom>
          <a:noFill/>
          <a:ln w="38160" cap="sq">
            <a:solidFill>
              <a:srgbClr val="333399"/>
            </a:solidFill>
            <a:miter lim="800000"/>
          </a:ln>
          <a:effectLst/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endParaRPr lang="it-IT">
              <a:ea typeface="ＭＳ Ｐゴシック" charset="0"/>
            </a:endParaRPr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8" y="6126163"/>
            <a:ext cx="1544637" cy="5397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0" y="765175"/>
            <a:ext cx="9144000" cy="1588"/>
          </a:xfrm>
          <a:prstGeom prst="line">
            <a:avLst/>
          </a:prstGeom>
          <a:noFill/>
          <a:ln w="38160" cap="sq">
            <a:solidFill>
              <a:srgbClr val="333399"/>
            </a:solidFill>
            <a:miter lim="800000"/>
          </a:ln>
          <a:effectLst/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endParaRPr lang="it-IT">
              <a:ea typeface="ＭＳ Ｐゴシック" charset="0"/>
            </a:endParaRPr>
          </a:p>
        </p:txBody>
      </p:sp>
      <p:sp>
        <p:nvSpPr>
          <p:cNvPr id="128009" name="Text Box 9"/>
          <p:cNvSpPr txBox="1">
            <a:spLocks noChangeArrowheads="1"/>
          </p:cNvSpPr>
          <p:nvPr/>
        </p:nvSpPr>
        <p:spPr bwMode="auto">
          <a:xfrm>
            <a:off x="1258888" y="1773238"/>
            <a:ext cx="6553200" cy="3749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PRIMA DI OPERARE EFFETTUARE SEMPRE UN’ATTENTA VALUTAZIONE DEI RISCHI ED INDIVIDUARE LE VIE DI FUGA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olo 24"/>
          <p:cNvSpPr>
            <a:spLocks noGrp="1"/>
          </p:cNvSpPr>
          <p:nvPr>
            <p:ph type="title" idx="4294967295"/>
          </p:nvPr>
        </p:nvSpPr>
        <p:spPr>
          <a:xfrm>
            <a:off x="457200" y="1844675"/>
            <a:ext cx="8229600" cy="1143000"/>
          </a:xfrm>
        </p:spPr>
        <p:txBody>
          <a:bodyPr/>
          <a:lstStyle/>
          <a:p>
            <a:r>
              <a:rPr lang="it-IT" altLang="it-IT" sz="3600" b="1" dirty="0" smtClean="0">
                <a:solidFill>
                  <a:srgbClr val="990000"/>
                </a:solidFill>
              </a:rPr>
              <a:t>ESIGENZE CHE CARATTERIZZANO LE ATTIVITA’ </a:t>
            </a:r>
            <a:r>
              <a:rPr lang="it-IT" altLang="it-IT" sz="3600" b="1" dirty="0" err="1" smtClean="0">
                <a:solidFill>
                  <a:srgbClr val="990000"/>
                </a:solidFill>
              </a:rPr>
              <a:t>DI</a:t>
            </a:r>
            <a:r>
              <a:rPr lang="it-IT" altLang="it-IT" sz="3600" b="1" dirty="0" smtClean="0">
                <a:solidFill>
                  <a:srgbClr val="990000"/>
                </a:solidFill>
              </a:rPr>
              <a:t> PROTEZIONE CIVILE</a:t>
            </a:r>
          </a:p>
        </p:txBody>
      </p:sp>
      <p:pic>
        <p:nvPicPr>
          <p:cNvPr id="70659" name="Picture 2" descr="http://francescogavello.it/wp-content/uploads/urgenza-tempo.jpg"/>
          <p:cNvPicPr>
            <a:picLocks noChangeAspect="1" noChangeArrowheads="1"/>
          </p:cNvPicPr>
          <p:nvPr/>
        </p:nvPicPr>
        <p:blipFill>
          <a:blip r:embed="rId3"/>
          <a:srcRect l="15051" r="12540"/>
          <a:stretch>
            <a:fillRect/>
          </a:stretch>
        </p:blipFill>
        <p:spPr bwMode="auto">
          <a:xfrm>
            <a:off x="827088" y="4724400"/>
            <a:ext cx="19081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4" descr="http://www.welcometorome.net/publicimages/full/numeri-di-emergenza(1).jpg"/>
          <p:cNvPicPr>
            <a:picLocks noChangeAspect="1" noChangeArrowheads="1"/>
          </p:cNvPicPr>
          <p:nvPr/>
        </p:nvPicPr>
        <p:blipFill>
          <a:blip r:embed="rId4"/>
          <a:srcRect l="6213" t="4170" r="3690" b="26859"/>
          <a:stretch>
            <a:fillRect/>
          </a:stretch>
        </p:blipFill>
        <p:spPr bwMode="auto">
          <a:xfrm rot="-1038097">
            <a:off x="3500438" y="4864100"/>
            <a:ext cx="20891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6" descr="http://www.meteoweb.eu/wp-content/uploads/2013/11/allerta-mete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5425" y="4724400"/>
            <a:ext cx="1597025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o 14"/>
          <p:cNvGrpSpPr>
            <a:grpSpLocks/>
          </p:cNvGrpSpPr>
          <p:nvPr/>
        </p:nvGrpSpPr>
        <p:grpSpPr bwMode="auto">
          <a:xfrm>
            <a:off x="1763713" y="311150"/>
            <a:ext cx="7096125" cy="696913"/>
            <a:chOff x="-722295" y="1627537"/>
            <a:chExt cx="8828579" cy="841780"/>
          </a:xfrm>
        </p:grpSpPr>
        <p:sp>
          <p:nvSpPr>
            <p:cNvPr id="16" name="Rettangolo arrotondato 15"/>
            <p:cNvSpPr/>
            <p:nvPr/>
          </p:nvSpPr>
          <p:spPr>
            <a:xfrm>
              <a:off x="-722295" y="1627537"/>
              <a:ext cx="7706737" cy="841780"/>
            </a:xfrm>
            <a:prstGeom prst="roundRect">
              <a:avLst/>
            </a:prstGeom>
            <a:solidFill>
              <a:srgbClr val="FF5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ttangolo 16"/>
            <p:cNvSpPr/>
            <p:nvPr/>
          </p:nvSpPr>
          <p:spPr>
            <a:xfrm>
              <a:off x="482500" y="1694650"/>
              <a:ext cx="7623784" cy="7612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33375" tIns="0" rIns="233375" bIns="0" spcCol="1270" anchor="ctr"/>
            <a:lstStyle/>
            <a:p>
              <a:pPr defTabSz="10668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2000" dirty="0">
                  <a:solidFill>
                    <a:schemeClr val="bg1">
                      <a:lumMod val="20000"/>
                      <a:lumOff val="80000"/>
                    </a:schemeClr>
                  </a:solidFill>
                </a:rPr>
                <a:t>Decreto interministeriale del lavoro                                                e delle politiche sociali del </a:t>
              </a:r>
              <a:r>
                <a:rPr lang="it-IT" sz="2000" b="1" dirty="0">
                  <a:solidFill>
                    <a:schemeClr val="bg1">
                      <a:lumMod val="20000"/>
                      <a:lumOff val="80000"/>
                    </a:schemeClr>
                  </a:solidFill>
                </a:rPr>
                <a:t>13/4/2011</a:t>
              </a:r>
            </a:p>
          </p:txBody>
        </p:sp>
      </p:grpSp>
      <p:sp>
        <p:nvSpPr>
          <p:cNvPr id="26" name="Rettangolo 25"/>
          <p:cNvSpPr/>
          <p:nvPr/>
        </p:nvSpPr>
        <p:spPr>
          <a:xfrm>
            <a:off x="395536" y="3429000"/>
            <a:ext cx="2736850" cy="122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>
                <a:solidFill>
                  <a:srgbClr val="990000"/>
                </a:solidFill>
              </a:rPr>
              <a:t>URGENZA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3203575" y="3429000"/>
            <a:ext cx="2736850" cy="122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>
                <a:solidFill>
                  <a:srgbClr val="FF0000"/>
                </a:solidFill>
              </a:rPr>
              <a:t>EMERGENZA</a:t>
            </a:r>
          </a:p>
        </p:txBody>
      </p:sp>
      <p:sp>
        <p:nvSpPr>
          <p:cNvPr id="31" name="Rettangolo 30"/>
          <p:cNvSpPr/>
          <p:nvPr/>
        </p:nvSpPr>
        <p:spPr>
          <a:xfrm>
            <a:off x="6011863" y="3429000"/>
            <a:ext cx="2881312" cy="122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IMPREVEDIBILITA’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4294967295"/>
          </p:nvPr>
        </p:nvGraphicFramePr>
        <p:xfrm>
          <a:off x="457200" y="333375"/>
          <a:ext cx="8229600" cy="5792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" name="Ovale 31"/>
          <p:cNvSpPr/>
          <p:nvPr/>
        </p:nvSpPr>
        <p:spPr>
          <a:xfrm>
            <a:off x="179388" y="5300663"/>
            <a:ext cx="1800225" cy="12969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1800"/>
          </a:p>
        </p:txBody>
      </p:sp>
      <p:sp>
        <p:nvSpPr>
          <p:cNvPr id="5" name="Rettangolo 4"/>
          <p:cNvSpPr/>
          <p:nvPr/>
        </p:nvSpPr>
        <p:spPr>
          <a:xfrm>
            <a:off x="6732588" y="4365625"/>
            <a:ext cx="1655762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1800" b="1" dirty="0">
                <a:solidFill>
                  <a:srgbClr val="006600"/>
                </a:solidFill>
              </a:rPr>
              <a:t>SE’</a:t>
            </a:r>
          </a:p>
        </p:txBody>
      </p:sp>
      <p:sp>
        <p:nvSpPr>
          <p:cNvPr id="6" name="Rettangolo 5"/>
          <p:cNvSpPr/>
          <p:nvPr/>
        </p:nvSpPr>
        <p:spPr>
          <a:xfrm>
            <a:off x="6732588" y="5084763"/>
            <a:ext cx="1655762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1800" b="1" dirty="0">
                <a:solidFill>
                  <a:srgbClr val="006600"/>
                </a:solidFill>
              </a:rPr>
              <a:t>COLLEGHI</a:t>
            </a:r>
          </a:p>
        </p:txBody>
      </p:sp>
      <p:sp>
        <p:nvSpPr>
          <p:cNvPr id="7" name="Rettangolo 6"/>
          <p:cNvSpPr/>
          <p:nvPr/>
        </p:nvSpPr>
        <p:spPr>
          <a:xfrm>
            <a:off x="6732588" y="5805488"/>
            <a:ext cx="1655762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1800" b="1" dirty="0">
                <a:solidFill>
                  <a:srgbClr val="006600"/>
                </a:solidFill>
              </a:rPr>
              <a:t>ASSISTITI</a:t>
            </a:r>
          </a:p>
        </p:txBody>
      </p:sp>
      <p:cxnSp>
        <p:nvCxnSpPr>
          <p:cNvPr id="11" name="Connettore 2 10"/>
          <p:cNvCxnSpPr>
            <a:endCxn id="5" idx="1"/>
          </p:cNvCxnSpPr>
          <p:nvPr/>
        </p:nvCxnSpPr>
        <p:spPr>
          <a:xfrm flipV="1">
            <a:off x="5867400" y="4689475"/>
            <a:ext cx="865188" cy="611188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>
            <a:endCxn id="6" idx="1"/>
          </p:cNvCxnSpPr>
          <p:nvPr/>
        </p:nvCxnSpPr>
        <p:spPr>
          <a:xfrm>
            <a:off x="5867400" y="5300663"/>
            <a:ext cx="865188" cy="10795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>
            <a:endCxn id="7" idx="1"/>
          </p:cNvCxnSpPr>
          <p:nvPr/>
        </p:nvCxnSpPr>
        <p:spPr>
          <a:xfrm>
            <a:off x="5940425" y="5373688"/>
            <a:ext cx="792163" cy="75565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395288" y="3933825"/>
            <a:ext cx="2447925" cy="22320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1800" b="1" dirty="0">
                <a:solidFill>
                  <a:schemeClr val="accent6">
                    <a:lumMod val="50000"/>
                  </a:schemeClr>
                </a:solidFill>
              </a:rPr>
              <a:t>RICORDIAMOCI CHE IL VOLONTARIO  e’ EQUIPARATO AL LAVORATORE </a:t>
            </a:r>
          </a:p>
          <a:p>
            <a:pPr algn="ctr" eaLnBrk="1" hangingPunct="1">
              <a:defRPr/>
            </a:pP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SOLO</a:t>
            </a:r>
            <a:r>
              <a:rPr lang="it-IT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it-IT" sz="1800" b="1" dirty="0">
                <a:solidFill>
                  <a:schemeClr val="accent6">
                    <a:lumMod val="50000"/>
                  </a:schemeClr>
                </a:solidFill>
              </a:rPr>
              <a:t>PER GLI OBBLIGHI DELL’ORGANIZZAZIONE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6372225" y="404813"/>
            <a:ext cx="2520950" cy="79216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1800" b="1" dirty="0">
                <a:solidFill>
                  <a:srgbClr val="FF0000"/>
                </a:solidFill>
              </a:rPr>
              <a:t>FORMAZIONE, INFORMAZIONE, ADDESTRAMENTO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6372225" y="1268413"/>
            <a:ext cx="2520950" cy="86518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1800" b="1" dirty="0">
                <a:solidFill>
                  <a:srgbClr val="FF0000"/>
                </a:solidFill>
              </a:rPr>
              <a:t>DOTAZIONE IDONEI DPI E ATTREZZATURE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6372225" y="2276475"/>
            <a:ext cx="2520950" cy="86518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1800" b="1" dirty="0">
                <a:solidFill>
                  <a:srgbClr val="FF0000"/>
                </a:solidFill>
              </a:rPr>
              <a:t>CONTROLLO E/O SORVEGLIANZA SANITARIA</a:t>
            </a:r>
          </a:p>
        </p:txBody>
      </p:sp>
      <p:cxnSp>
        <p:nvCxnSpPr>
          <p:cNvPr id="45" name="Connettore 2 44"/>
          <p:cNvCxnSpPr/>
          <p:nvPr/>
        </p:nvCxnSpPr>
        <p:spPr>
          <a:xfrm flipV="1">
            <a:off x="5867400" y="800100"/>
            <a:ext cx="504825" cy="25241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>
            <a:endCxn id="22" idx="1"/>
          </p:cNvCxnSpPr>
          <p:nvPr/>
        </p:nvCxnSpPr>
        <p:spPr>
          <a:xfrm>
            <a:off x="5867400" y="1052513"/>
            <a:ext cx="504825" cy="6477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/>
          <p:cNvCxnSpPr>
            <a:endCxn id="23" idx="1"/>
          </p:cNvCxnSpPr>
          <p:nvPr/>
        </p:nvCxnSpPr>
        <p:spPr>
          <a:xfrm>
            <a:off x="5867400" y="981075"/>
            <a:ext cx="504825" cy="172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egnaposto contenuto 2"/>
          <p:cNvSpPr>
            <a:spLocks noGrp="1"/>
          </p:cNvSpPr>
          <p:nvPr>
            <p:ph idx="4294967295"/>
          </p:nvPr>
        </p:nvSpPr>
        <p:spPr>
          <a:xfrm>
            <a:off x="457200" y="981075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it-IT" altLang="it-IT" sz="2800" b="1" smtClean="0">
                <a:solidFill>
                  <a:srgbClr val="984807"/>
                </a:solidFill>
              </a:rPr>
              <a:t>mettersi al riparo in maniera autonoma</a:t>
            </a:r>
          </a:p>
          <a:p>
            <a:pPr algn="ctr">
              <a:buFontTx/>
              <a:buNone/>
            </a:pPr>
            <a:r>
              <a:rPr lang="it-IT" altLang="it-IT" sz="2800" b="1" smtClean="0">
                <a:solidFill>
                  <a:srgbClr val="984807"/>
                </a:solidFill>
              </a:rPr>
              <a:t>da pericoli o da conseguenze dannose</a:t>
            </a:r>
          </a:p>
          <a:p>
            <a:r>
              <a:rPr lang="it-IT" altLang="it-IT" sz="2400" b="1" smtClean="0">
                <a:solidFill>
                  <a:srgbClr val="FF0000"/>
                </a:solidFill>
              </a:rPr>
              <a:t>consapevolezza: </a:t>
            </a:r>
            <a:r>
              <a:rPr lang="it-IT" altLang="it-IT" sz="2400" smtClean="0">
                <a:solidFill>
                  <a:srgbClr val="984807"/>
                </a:solidFill>
              </a:rPr>
              <a:t>essere consci delle proprie capacità e dei propri limiti;</a:t>
            </a:r>
          </a:p>
          <a:p>
            <a:r>
              <a:rPr lang="it-IT" altLang="it-IT" sz="2400" b="1" smtClean="0">
                <a:solidFill>
                  <a:srgbClr val="FF0000"/>
                </a:solidFill>
              </a:rPr>
              <a:t>prepararsi</a:t>
            </a:r>
            <a:r>
              <a:rPr lang="it-IT" altLang="it-IT" sz="2400" smtClean="0">
                <a:solidFill>
                  <a:srgbClr val="984807"/>
                </a:solidFill>
              </a:rPr>
              <a:t> adeguatamente ad un possibile evento pensando alla possibile evoluzione dello stesso;</a:t>
            </a:r>
          </a:p>
          <a:p>
            <a:r>
              <a:rPr lang="it-IT" altLang="it-IT" sz="2400" b="1" smtClean="0">
                <a:solidFill>
                  <a:srgbClr val="FF0000"/>
                </a:solidFill>
              </a:rPr>
              <a:t>dotarsi </a:t>
            </a:r>
            <a:r>
              <a:rPr lang="it-IT" altLang="it-IT" sz="2400" smtClean="0">
                <a:solidFill>
                  <a:srgbClr val="984807"/>
                </a:solidFill>
              </a:rPr>
              <a:t>degli strumenti, dei materiali e dei generi di conforto</a:t>
            </a:r>
          </a:p>
          <a:p>
            <a:r>
              <a:rPr lang="it-IT" altLang="it-IT" sz="2400" smtClean="0">
                <a:solidFill>
                  <a:srgbClr val="984807"/>
                </a:solidFill>
              </a:rPr>
              <a:t>necessari;</a:t>
            </a:r>
          </a:p>
          <a:p>
            <a:r>
              <a:rPr lang="it-IT" altLang="it-IT" sz="2400" b="1" smtClean="0">
                <a:solidFill>
                  <a:srgbClr val="FF0000"/>
                </a:solidFill>
              </a:rPr>
              <a:t>utilizzare</a:t>
            </a:r>
            <a:r>
              <a:rPr lang="it-IT" altLang="it-IT" sz="2400" smtClean="0">
                <a:solidFill>
                  <a:srgbClr val="984807"/>
                </a:solidFill>
              </a:rPr>
              <a:t> i dispositivi di protezione adeguati;</a:t>
            </a:r>
          </a:p>
          <a:p>
            <a:r>
              <a:rPr lang="it-IT" altLang="it-IT" sz="2400" b="1" smtClean="0">
                <a:solidFill>
                  <a:srgbClr val="FF0000"/>
                </a:solidFill>
              </a:rPr>
              <a:t>evitare</a:t>
            </a:r>
            <a:r>
              <a:rPr lang="it-IT" altLang="it-IT" sz="2400" smtClean="0">
                <a:solidFill>
                  <a:srgbClr val="984807"/>
                </a:solidFill>
              </a:rPr>
              <a:t> di mettersi in pericolo;</a:t>
            </a:r>
          </a:p>
          <a:p>
            <a:r>
              <a:rPr lang="it-IT" altLang="it-IT" sz="2400" b="1" smtClean="0">
                <a:solidFill>
                  <a:srgbClr val="FF0000"/>
                </a:solidFill>
              </a:rPr>
              <a:t>         conoscere</a:t>
            </a:r>
            <a:r>
              <a:rPr lang="it-IT" altLang="it-IT" sz="2400" smtClean="0">
                <a:solidFill>
                  <a:srgbClr val="984807"/>
                </a:solidFill>
              </a:rPr>
              <a:t> i comportamenti da mettere in atto in caso di  	 pericolo</a:t>
            </a:r>
          </a:p>
        </p:txBody>
      </p:sp>
      <p:sp>
        <p:nvSpPr>
          <p:cNvPr id="5" name="Titolo 4"/>
          <p:cNvSpPr txBox="1">
            <a:spLocks/>
          </p:cNvSpPr>
          <p:nvPr/>
        </p:nvSpPr>
        <p:spPr bwMode="auto">
          <a:xfrm>
            <a:off x="395288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it-IT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AUTOPROTEZIONE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600" b="1" smtClean="0">
                <a:solidFill>
                  <a:schemeClr val="accent1"/>
                </a:solidFill>
              </a:rPr>
              <a:t>QUELLO CHE…</a:t>
            </a:r>
          </a:p>
        </p:txBody>
      </p:sp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>
          <a:xfrm>
            <a:off x="1116013" y="1125538"/>
            <a:ext cx="7653337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altLang="it-IT" sz="2800" b="1" smtClean="0">
                <a:solidFill>
                  <a:srgbClr val="984807"/>
                </a:solidFill>
              </a:rPr>
              <a:t>Quello che …..</a:t>
            </a:r>
            <a:r>
              <a:rPr lang="it-IT" altLang="it-IT" sz="2800" smtClean="0">
                <a:solidFill>
                  <a:srgbClr val="984807"/>
                </a:solidFill>
              </a:rPr>
              <a:t>a fine servizio non si è presentato in segreteria e altri volontari sono andati a cercarlo la sera…</a:t>
            </a:r>
          </a:p>
          <a:p>
            <a:pPr>
              <a:lnSpc>
                <a:spcPct val="80000"/>
              </a:lnSpc>
            </a:pPr>
            <a:r>
              <a:rPr lang="it-IT" altLang="it-IT" sz="2800" b="1" smtClean="0">
                <a:solidFill>
                  <a:srgbClr val="984807"/>
                </a:solidFill>
              </a:rPr>
              <a:t>Quello che ….</a:t>
            </a:r>
            <a:r>
              <a:rPr lang="it-IT" altLang="it-IT" sz="2800" smtClean="0">
                <a:solidFill>
                  <a:srgbClr val="984807"/>
                </a:solidFill>
              </a:rPr>
              <a:t>non si mette i DPI e bisogna allontanare altri volontari dal servizio per accompagnarlo al pronto soccorso….</a:t>
            </a:r>
          </a:p>
          <a:p>
            <a:pPr>
              <a:lnSpc>
                <a:spcPct val="80000"/>
              </a:lnSpc>
            </a:pPr>
            <a:r>
              <a:rPr lang="it-IT" altLang="it-IT" sz="2800" b="1" smtClean="0">
                <a:solidFill>
                  <a:srgbClr val="984807"/>
                </a:solidFill>
              </a:rPr>
              <a:t>Quello che …. </a:t>
            </a:r>
            <a:r>
              <a:rPr lang="it-IT" altLang="it-IT" sz="2800" smtClean="0">
                <a:solidFill>
                  <a:srgbClr val="984807"/>
                </a:solidFill>
              </a:rPr>
              <a:t>modifica le attrezzature a disposizione (pensando di essere più furbo dei progettisti) e vanifica le procedure di sicurezza…</a:t>
            </a:r>
          </a:p>
          <a:p>
            <a:pPr>
              <a:lnSpc>
                <a:spcPct val="80000"/>
              </a:lnSpc>
            </a:pPr>
            <a:r>
              <a:rPr lang="it-IT" altLang="it-IT" sz="2800" b="1" smtClean="0">
                <a:solidFill>
                  <a:srgbClr val="984807"/>
                </a:solidFill>
              </a:rPr>
              <a:t>Quello che… </a:t>
            </a:r>
            <a:r>
              <a:rPr lang="it-IT" altLang="it-IT" sz="2800" smtClean="0">
                <a:solidFill>
                  <a:srgbClr val="984807"/>
                </a:solidFill>
              </a:rPr>
              <a:t>per dimostrare di essere il meglio di tutti usa attrezzature e mezzi che non conosce ( e se va bene si limita a danneggiali)…</a:t>
            </a:r>
          </a:p>
          <a:p>
            <a:pPr>
              <a:lnSpc>
                <a:spcPct val="80000"/>
              </a:lnSpc>
            </a:pPr>
            <a:r>
              <a:rPr lang="it-IT" altLang="it-IT" sz="2800" b="1" smtClean="0">
                <a:solidFill>
                  <a:srgbClr val="984807"/>
                </a:solidFill>
              </a:rPr>
              <a:t>Quello che…..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360363" y="333375"/>
            <a:ext cx="8229600" cy="8667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 defTabSz="-635">
              <a:buClrTx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it-IT" sz="4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D.Lgs 09 aprile 2008 n°81</a:t>
            </a:r>
            <a:endParaRPr lang="it-IT" sz="24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986338"/>
            <a:ext cx="1995487" cy="187166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8" y="6126163"/>
            <a:ext cx="1544637" cy="5397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11188" y="1557338"/>
            <a:ext cx="7777162" cy="3867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it-IT"/>
              <a:t>a </a:t>
            </a:r>
            <a:r>
              <a:rPr lang="it-IT" sz="2800" b="1">
                <a:solidFill>
                  <a:schemeClr val="tx1"/>
                </a:solidFill>
              </a:rPr>
              <a:t>Art. 3 comma 3-bis</a:t>
            </a:r>
          </a:p>
          <a:p>
            <a:pPr algn="ctr"/>
            <a:endParaRPr lang="it-IT" sz="2800" b="1">
              <a:solidFill>
                <a:schemeClr val="tx1"/>
              </a:solidFill>
            </a:endParaRPr>
          </a:p>
          <a:p>
            <a:r>
              <a:rPr lang="it-IT" sz="240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 rinviato ad un apposito decreto interministeriale, </a:t>
            </a:r>
            <a:r>
              <a:rPr lang="it-IT" sz="2400">
                <a:solidFill>
                  <a:schemeClr val="tx1"/>
                </a:solidFill>
              </a:rPr>
              <a:t>l’applicazione delle norme in materia di </a:t>
            </a:r>
            <a:r>
              <a:rPr lang="it-IT" sz="2400" b="1">
                <a:solidFill>
                  <a:schemeClr val="tx1"/>
                </a:solidFill>
              </a:rPr>
              <a:t>sicurezza e tutela della salute</a:t>
            </a:r>
            <a:r>
              <a:rPr lang="it-IT" sz="2400">
                <a:solidFill>
                  <a:schemeClr val="tx1"/>
                </a:solidFill>
              </a:rPr>
              <a:t> nei riguardi delle </a:t>
            </a:r>
            <a:r>
              <a:rPr lang="it-IT" sz="2400">
                <a:solidFill>
                  <a:srgbClr val="FF0000"/>
                </a:solidFill>
              </a:rPr>
              <a:t>organizzazioni di volontariato</a:t>
            </a:r>
            <a:r>
              <a:rPr lang="it-IT" sz="2400">
                <a:solidFill>
                  <a:schemeClr val="tx1"/>
                </a:solidFill>
              </a:rPr>
              <a:t> della protezione civile, ivi compreso i gruppi comunali, i volontari della Croce Rossa Italiana, del Corpo Nazionale Soccorso Alpino e Speleologico e i volontari dei Vigili del Fuoco, in considerazione delle rispettive attività di tali organizzazioni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360363" y="260350"/>
            <a:ext cx="8229600" cy="13684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it-IT" sz="44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Decreto 13 aprile 2011</a:t>
            </a:r>
          </a:p>
          <a:p>
            <a:pPr algn="ctr" eaLnBrk="1" hangingPunct="1">
              <a:buClrTx/>
              <a:buFontTx/>
              <a:buNone/>
              <a:defRPr/>
            </a:pPr>
            <a:endParaRPr lang="it-IT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it-IT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Art. 1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50825" y="1844675"/>
            <a:ext cx="8569325" cy="428148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39725" defTabSz="-635"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defTabSz="-635"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defTabSz="-635"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 defTabSz="-635"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 defTabSz="-635"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spcBef>
                <a:spcPts val="750"/>
              </a:spcBef>
              <a:buClrTx/>
              <a:buFontTx/>
              <a:buNone/>
              <a:defRPr/>
            </a:pPr>
            <a:r>
              <a:rPr lang="it-IT" sz="3200" dirty="0" smtClean="0">
                <a:latin typeface="Tahoma" pitchFamily="34" charset="0"/>
                <a:cs typeface="Tahoma" pitchFamily="34" charset="0"/>
              </a:rPr>
              <a:t>Definizioni</a:t>
            </a:r>
          </a:p>
          <a:p>
            <a:pPr marL="339725" indent="-336550">
              <a:spcBef>
                <a:spcPts val="1390"/>
              </a:spcBef>
              <a:spcAft>
                <a:spcPts val="590"/>
              </a:spcAft>
              <a:buFont typeface="Arial" charset="0"/>
              <a:buChar char="•"/>
              <a:defRPr/>
            </a:pPr>
            <a:r>
              <a:rPr lang="it-IT" sz="2800" dirty="0" smtClean="0">
                <a:latin typeface="Tahoma" pitchFamily="34" charset="0"/>
                <a:cs typeface="Tahoma" pitchFamily="34" charset="0"/>
              </a:rPr>
              <a:t>Organizzazione di Volontariato di Protezione Civile</a:t>
            </a:r>
          </a:p>
          <a:p>
            <a:pPr marL="339725" indent="-336550">
              <a:spcBef>
                <a:spcPts val="1390"/>
              </a:spcBef>
              <a:spcAft>
                <a:spcPts val="590"/>
              </a:spcAft>
              <a:buFont typeface="Arial" charset="0"/>
              <a:buChar char="•"/>
              <a:defRPr/>
            </a:pPr>
            <a:r>
              <a:rPr lang="it-IT" sz="2800" dirty="0" smtClean="0">
                <a:latin typeface="Tahoma" pitchFamily="34" charset="0"/>
                <a:cs typeface="Tahoma" pitchFamily="34" charset="0"/>
              </a:rPr>
              <a:t>Formazione</a:t>
            </a:r>
          </a:p>
          <a:p>
            <a:pPr marL="339725" indent="-336550">
              <a:spcBef>
                <a:spcPts val="1390"/>
              </a:spcBef>
              <a:spcAft>
                <a:spcPts val="590"/>
              </a:spcAft>
              <a:buFont typeface="Arial" charset="0"/>
              <a:buChar char="•"/>
              <a:defRPr/>
            </a:pPr>
            <a:r>
              <a:rPr lang="it-IT" sz="2800" dirty="0" smtClean="0">
                <a:latin typeface="Tahoma" pitchFamily="34" charset="0"/>
                <a:cs typeface="Tahoma" pitchFamily="34" charset="0"/>
              </a:rPr>
              <a:t>Informazione</a:t>
            </a:r>
          </a:p>
          <a:p>
            <a:pPr marL="339725" indent="-336550">
              <a:spcBef>
                <a:spcPts val="1390"/>
              </a:spcBef>
              <a:spcAft>
                <a:spcPts val="590"/>
              </a:spcAft>
              <a:buFont typeface="Arial" charset="0"/>
              <a:buChar char="•"/>
              <a:defRPr/>
            </a:pPr>
            <a:r>
              <a:rPr lang="it-IT" sz="2800" dirty="0" smtClean="0">
                <a:latin typeface="Tahoma" pitchFamily="34" charset="0"/>
                <a:cs typeface="Tahoma" pitchFamily="34" charset="0"/>
              </a:rPr>
              <a:t>Addestramento</a:t>
            </a:r>
          </a:p>
          <a:p>
            <a:pPr marL="339725" indent="-336550">
              <a:spcBef>
                <a:spcPts val="1390"/>
              </a:spcBef>
              <a:spcAft>
                <a:spcPts val="590"/>
              </a:spcAft>
              <a:buFont typeface="Arial" charset="0"/>
              <a:buChar char="•"/>
              <a:defRPr/>
            </a:pPr>
            <a:r>
              <a:rPr lang="it-IT" sz="2800" dirty="0" smtClean="0">
                <a:latin typeface="Tahoma" pitchFamily="34" charset="0"/>
                <a:cs typeface="Tahoma" pitchFamily="34" charset="0"/>
              </a:rPr>
              <a:t>Controllo sanitario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1638" y="4581525"/>
            <a:ext cx="1995487" cy="187166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8" y="6126163"/>
            <a:ext cx="1544637" cy="5397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8513" y="4986338"/>
            <a:ext cx="1995487" cy="187166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39750" y="260350"/>
            <a:ext cx="8229600" cy="129698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it-IT" sz="44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Decreto 13 aprile 2011</a:t>
            </a:r>
          </a:p>
          <a:p>
            <a:pPr algn="ctr" eaLnBrk="1" hangingPunct="1">
              <a:buClrTx/>
              <a:buFontTx/>
              <a:buNone/>
              <a:defRPr/>
            </a:pPr>
            <a:endParaRPr lang="it-IT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it-IT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Art. 4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68313" y="1628775"/>
            <a:ext cx="8218487" cy="449738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39725" algn="ctr" defTabSz="-635">
              <a:spcBef>
                <a:spcPts val="750"/>
              </a:spcBef>
              <a:buClrTx/>
              <a:buFontTx/>
              <a:buNone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</a:pPr>
            <a:r>
              <a:rPr lang="it-IT" sz="28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Obblighi delle organizzazioni di Volontariato di Protezione Civile</a:t>
            </a:r>
          </a:p>
          <a:p>
            <a:pPr marL="342900" indent="-339725" algn="ctr" defTabSz="-635">
              <a:spcBef>
                <a:spcPts val="750"/>
              </a:spcBef>
              <a:buClrTx/>
              <a:buFontTx/>
              <a:buNone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</a:pPr>
            <a:endParaRPr lang="it-IT" sz="28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342900" indent="-339725" defTabSz="-635">
              <a:spcBef>
                <a:spcPts val="700"/>
              </a:spcBef>
              <a:buFont typeface="Arial" charset="0"/>
              <a:buChar char="•"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</a:pPr>
            <a:r>
              <a:rPr lang="it-IT" sz="28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Formazione, informazione, addestramento e controllo sanitario</a:t>
            </a:r>
          </a:p>
          <a:p>
            <a:pPr marL="342900" indent="-339725" defTabSz="-635">
              <a:spcBef>
                <a:spcPts val="700"/>
              </a:spcBef>
              <a:buFont typeface="Arial" charset="0"/>
              <a:buChar char="•"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</a:pPr>
            <a:r>
              <a:rPr lang="it-IT" sz="28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Dispositivi di Protezione Individuale (DPI)</a:t>
            </a:r>
          </a:p>
          <a:p>
            <a:pPr marL="342900" indent="-339725" defTabSz="-635">
              <a:spcBef>
                <a:spcPts val="700"/>
              </a:spcBef>
              <a:buFont typeface="Arial" charset="0"/>
              <a:buChar char="•"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</a:pPr>
            <a:r>
              <a:rPr lang="it-IT"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Le sedi delle organizzazioni, i luoghi di esercitazione e di intervento non sono considerati luoghi di lavoro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8" y="6126163"/>
            <a:ext cx="1544637" cy="5397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395288" y="333375"/>
            <a:ext cx="8229600" cy="9620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defTabSz="-635"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it-IT" sz="4000" b="1" smtClean="0">
                <a:solidFill>
                  <a:srgbClr val="000000"/>
                </a:solidFill>
                <a:latin typeface="Tahoma" pitchFamily="34" charset="0"/>
              </a:rPr>
              <a:t>RIFERIMENTI NORMATIVI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39725" algn="ctr" defTabSz="-635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</a:pPr>
            <a:r>
              <a:rPr lang="it-IT" sz="3200" b="1">
                <a:solidFill>
                  <a:srgbClr val="FF3300"/>
                </a:solidFill>
                <a:latin typeface="Tahoma" pitchFamily="34" charset="0"/>
              </a:rPr>
              <a:t>DECRETO 13 aprile 2011</a:t>
            </a:r>
          </a:p>
          <a:p>
            <a:pPr marL="342900" indent="-339725" defTabSz="-635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</a:pPr>
            <a:endParaRPr lang="it-IT" sz="32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42900" indent="-339725" algn="ctr" defTabSz="-635">
              <a:spcBef>
                <a:spcPts val="2250"/>
              </a:spcBef>
              <a:buClrTx/>
              <a:buFontTx/>
              <a:buNone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</a:pPr>
            <a:r>
              <a:rPr lang="it-IT" sz="3200" b="1">
                <a:solidFill>
                  <a:srgbClr val="000000"/>
                </a:solidFill>
                <a:latin typeface="Tahoma" pitchFamily="34" charset="0"/>
              </a:rPr>
              <a:t>Il volontario ha </a:t>
            </a:r>
          </a:p>
          <a:p>
            <a:pPr marL="342900" indent="-339725" algn="ctr" defTabSz="-635">
              <a:spcBef>
                <a:spcPts val="2250"/>
              </a:spcBef>
              <a:buClrTx/>
              <a:buFontTx/>
              <a:buNone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</a:pPr>
            <a:r>
              <a:rPr lang="it-IT" sz="3200" b="1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it-IT" altLang="it-IT" sz="3200" b="1">
                <a:solidFill>
                  <a:srgbClr val="000000"/>
                </a:solidFill>
                <a:latin typeface="Tahoma" pitchFamily="34" charset="0"/>
              </a:rPr>
              <a:t>“</a:t>
            </a:r>
            <a:r>
              <a:rPr lang="it-IT" altLang="ja-JP" sz="3200" b="1" i="1">
                <a:solidFill>
                  <a:srgbClr val="000000"/>
                </a:solidFill>
                <a:latin typeface="Tahoma" pitchFamily="34" charset="0"/>
              </a:rPr>
              <a:t>il</a:t>
            </a:r>
            <a:r>
              <a:rPr lang="it-IT" altLang="ja-JP" sz="3200" b="1" i="1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it-IT" altLang="ja-JP" sz="3200" b="1" i="1" u="sng">
                <a:solidFill>
                  <a:srgbClr val="FF3300"/>
                </a:solidFill>
                <a:latin typeface="Tahoma" pitchFamily="34" charset="0"/>
              </a:rPr>
              <a:t>dovere di prendersi cura della propria salute e sicurezza</a:t>
            </a:r>
            <a:r>
              <a:rPr lang="it-IT" altLang="ja-JP" sz="3200" b="1" i="1">
                <a:solidFill>
                  <a:srgbClr val="FFFF99"/>
                </a:solidFill>
                <a:latin typeface="Tahoma" pitchFamily="34" charset="0"/>
              </a:rPr>
              <a:t> </a:t>
            </a:r>
            <a:r>
              <a:rPr lang="it-IT" altLang="ja-JP" sz="3200" b="1" i="1">
                <a:solidFill>
                  <a:srgbClr val="000000"/>
                </a:solidFill>
                <a:latin typeface="Tahoma" pitchFamily="34" charset="0"/>
              </a:rPr>
              <a:t>e </a:t>
            </a:r>
            <a:r>
              <a:rPr lang="it-IT" altLang="ja-JP" sz="3200" b="1" i="1" u="sng">
                <a:solidFill>
                  <a:srgbClr val="0066FF"/>
                </a:solidFill>
                <a:latin typeface="Tahoma" pitchFamily="34" charset="0"/>
              </a:rPr>
              <a:t>di quella delle altre persone</a:t>
            </a:r>
            <a:r>
              <a:rPr lang="it-IT" altLang="ja-JP" sz="3200" b="1" i="1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it-IT" altLang="ja-JP" sz="3200" b="1" i="1">
                <a:solidFill>
                  <a:srgbClr val="000000"/>
                </a:solidFill>
                <a:latin typeface="Tahoma" pitchFamily="34" charset="0"/>
              </a:rPr>
              <a:t>…</a:t>
            </a:r>
            <a:r>
              <a:rPr lang="it-IT" altLang="it-IT" sz="3200" b="1" i="1">
                <a:solidFill>
                  <a:srgbClr val="000000"/>
                </a:solidFill>
                <a:latin typeface="Tahoma" pitchFamily="34" charset="0"/>
              </a:rPr>
              <a:t>”</a:t>
            </a:r>
            <a:endParaRPr lang="it-IT" altLang="ja-JP" sz="3200" b="1" i="1">
              <a:solidFill>
                <a:srgbClr val="000000"/>
              </a:solidFill>
              <a:latin typeface="Tahoma" pitchFamily="34" charset="0"/>
            </a:endParaRPr>
          </a:p>
          <a:p>
            <a:pPr marL="342900" indent="-339725" defTabSz="-635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</a:pPr>
            <a:endParaRPr lang="it-IT" sz="3200" b="1" i="1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8" y="6126163"/>
            <a:ext cx="1544637" cy="5397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it-IT" sz="4400" smtClean="0">
                <a:latin typeface="Tahoma" pitchFamily="34" charset="0"/>
                <a:cs typeface="Tahoma" pitchFamily="34" charset="0"/>
              </a:rPr>
              <a:t>Decreto 12 gennaio 2012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50825" y="1600200"/>
            <a:ext cx="864235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39725" indent="-339725" defTabSz="-635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r>
              <a:rPr lang="it-IT" sz="28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Allegato 1- Indirizzi comuni per l</a:t>
            </a:r>
            <a:r>
              <a:rPr lang="it-IT" altLang="it-IT" sz="28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’</a:t>
            </a:r>
            <a:r>
              <a:rPr lang="it-IT" sz="28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individuazione di:</a:t>
            </a:r>
          </a:p>
          <a:p>
            <a:pPr marL="739775" lvl="1" indent="-282575" defTabSz="-635">
              <a:lnSpc>
                <a:spcPct val="90000"/>
              </a:lnSpc>
              <a:spcBef>
                <a:spcPts val="650"/>
              </a:spcBef>
              <a:buFont typeface="Arial" charset="0"/>
              <a:buChar char="–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r>
              <a:rPr lang="it-IT" sz="26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Scenari di rischio di protezione civile </a:t>
            </a:r>
          </a:p>
          <a:p>
            <a:pPr marL="739775" lvl="1" indent="-282575" defTabSz="-635">
              <a:lnSpc>
                <a:spcPct val="90000"/>
              </a:lnSpc>
              <a:spcBef>
                <a:spcPts val="650"/>
              </a:spcBef>
              <a:buFont typeface="Arial" charset="0"/>
              <a:buChar char="–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r>
              <a:rPr lang="it-IT" sz="2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Compiti svolti dai Volontari</a:t>
            </a:r>
          </a:p>
          <a:p>
            <a:pPr marL="339725" indent="-339725" defTabSz="-635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endParaRPr lang="it-IT" sz="20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339725" indent="-339725" defTabSz="-635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endParaRPr lang="it-IT" sz="20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339725" indent="-339725" defTabSz="-635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r>
              <a:rPr lang="it-IT" sz="28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Allegato 2 - Indirizzi comuni per lo svolgimento di:</a:t>
            </a:r>
          </a:p>
          <a:p>
            <a:pPr marL="739775" lvl="1" indent="-282575" defTabSz="-635">
              <a:lnSpc>
                <a:spcPct val="90000"/>
              </a:lnSpc>
              <a:spcBef>
                <a:spcPts val="650"/>
              </a:spcBef>
              <a:buFont typeface="Arial" charset="0"/>
              <a:buChar char="–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r>
              <a:rPr lang="it-IT" sz="2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Attività di </a:t>
            </a:r>
            <a:r>
              <a:rPr lang="it-IT" sz="26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informazione</a:t>
            </a:r>
          </a:p>
          <a:p>
            <a:pPr marL="739775" lvl="1" indent="-282575" defTabSz="-635">
              <a:lnSpc>
                <a:spcPct val="90000"/>
              </a:lnSpc>
              <a:spcBef>
                <a:spcPts val="650"/>
              </a:spcBef>
              <a:buFont typeface="Arial" charset="0"/>
              <a:buChar char="–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r>
              <a:rPr lang="it-IT" sz="2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Attività di </a:t>
            </a:r>
            <a:r>
              <a:rPr lang="it-IT" sz="26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formazione</a:t>
            </a:r>
          </a:p>
          <a:p>
            <a:pPr marL="739775" lvl="1" indent="-282575" defTabSz="-635">
              <a:lnSpc>
                <a:spcPct val="90000"/>
              </a:lnSpc>
              <a:spcBef>
                <a:spcPts val="650"/>
              </a:spcBef>
              <a:buFont typeface="Arial" charset="0"/>
              <a:buChar char="–"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r>
              <a:rPr lang="it-IT" sz="2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Attività di </a:t>
            </a:r>
            <a:r>
              <a:rPr lang="it-IT" sz="26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addestramento</a:t>
            </a:r>
          </a:p>
          <a:p>
            <a:pPr marL="739775" lvl="1" indent="-282575" defTabSz="-635">
              <a:lnSpc>
                <a:spcPct val="90000"/>
              </a:lnSpc>
              <a:spcBef>
                <a:spcPts val="650"/>
              </a:spcBef>
              <a:buClrTx/>
              <a:buFontTx/>
              <a:buNone/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</a:pPr>
            <a:endParaRPr lang="it-IT" sz="26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1638" y="4581525"/>
            <a:ext cx="1995487" cy="187166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8" y="6126163"/>
            <a:ext cx="1544637" cy="5397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2414</Words>
  <Application>Microsoft Office PowerPoint</Application>
  <PresentationFormat>Presentazione su schermo (4:3)</PresentationFormat>
  <Paragraphs>380</Paragraphs>
  <Slides>47</Slides>
  <Notes>45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48" baseType="lpstr">
      <vt:lpstr>Tema di Office</vt:lpstr>
      <vt:lpstr>Diapositiva 1</vt:lpstr>
      <vt:lpstr>Diapositiva 2</vt:lpstr>
      <vt:lpstr>Diapositiva 3</vt:lpstr>
      <vt:lpstr>I 3 capisaldi</vt:lpstr>
      <vt:lpstr>Diapositiva 5</vt:lpstr>
      <vt:lpstr>Diapositiva 6</vt:lpstr>
      <vt:lpstr>Diapositiva 7</vt:lpstr>
      <vt:lpstr>Diapositiva 8</vt:lpstr>
      <vt:lpstr>Diapositiva 9</vt:lpstr>
      <vt:lpstr>SICUREZZA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ESIGENZE CHE CARATTERIZZANO LE ATTIVITA’ DI PROTEZIONE CIVILE</vt:lpstr>
      <vt:lpstr>Diapositiva 45</vt:lpstr>
      <vt:lpstr>Diapositiva 46</vt:lpstr>
      <vt:lpstr>QUELLO CHE…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Tiziana</dc:creator>
  <cp:lastModifiedBy>valerio.minarelli</cp:lastModifiedBy>
  <cp:revision>140</cp:revision>
  <cp:lastPrinted>2113-01-01T00:00:00Z</cp:lastPrinted>
  <dcterms:created xsi:type="dcterms:W3CDTF">2014-04-10T07:38:00Z</dcterms:created>
  <dcterms:modified xsi:type="dcterms:W3CDTF">2019-11-21T18:05:43Z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1033-10.1.0.5657</vt:lpwstr>
  </property>
</Properties>
</file>