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4119B8-9BFB-464C-98BB-0647C44625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981B7-30D2-4EFB-83E7-0DFCF38ABD11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15363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704FFC-792D-470B-B83F-E6C06522090E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536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81B68-F6CC-4998-99D5-927098FC45B1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33795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890DDBA-3CC5-48E7-9CA2-D1DA391F326B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379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7D15E-8C3E-43F2-9711-015FE2B30A1F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35843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A292876-4CF9-4F20-B281-32EED9E910C1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584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D2F10A-D41A-472E-A7DA-7E7A1769A738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37891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5C68F3B-25BB-4FE5-A9C1-DBAAF8592BBA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789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4B86A-17B2-4FDE-B6B8-7451FB30D7BB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39939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226D705-6C77-4649-A5BE-1B6296B8AE21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994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4AE5F-0B39-4D65-ADA1-2CBB3309E54C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41987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B83BB70-1560-4B03-AC41-0995FDDDB290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1988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D422C-B215-4857-A139-C60CF0777E1D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44035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90356F0-50E2-4F18-8F49-328B3ADB06E3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403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66207-4CA3-4010-9F06-D5DF9328AA4D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46083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5121332-8EB3-4AA8-A68D-E806C8CB9A8A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608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FAFDB-7245-4EA9-9ED7-3D39B32CBEC6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17411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D3EC0F5-0B56-4B8C-8CFC-8B1F91B61FFB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AAEFD11-C97D-4007-832F-01779FA1CC86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413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AC54C-F0B5-4CAB-B2D7-416792A8F13A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19459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5CA3F39-1D47-4D3E-AD6D-6EB1BF11B1B8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46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0C585B8-EC78-49D8-97CF-5611D57412BB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E8343B6-A83B-47C1-95C7-479C107B9488}" type="slidenum">
              <a:rPr lang="it-IT" sz="1200">
                <a:solidFill>
                  <a:srgbClr val="000000"/>
                </a:solidFill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9462" name="Text Box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Text Box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4598A-40A7-4A68-931A-51053D6FDFC3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21507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6A4D231-A34E-4153-8D46-ACDEF1D8674F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0D3444C-B457-4F20-BAA4-2E46536A899C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2A5B0DC-9004-4EC5-AE4D-48FC273D66F4}" type="slidenum">
              <a:rPr lang="it-IT" sz="1200">
                <a:solidFill>
                  <a:srgbClr val="000000"/>
                </a:solidFill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it-IT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1510" name="Text Box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Text Box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DC3C8-126C-4092-ABB8-53FFA0941FCC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23555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6C2E98-1F11-44C7-9326-D05FA816F7AB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355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EFD102-3708-4797-BFE0-30341CB01B6E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3557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0DD59-ABE7-4774-9E68-2B1689F64C85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25603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6DE70F9-752F-48FF-9893-5A20D5D8A873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6E4A8A-5047-4B17-8E58-7927335F6921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8B31683-5CB5-4280-99E9-28A860C05D89}" type="slidenum">
              <a:rPr lang="it-IT" sz="1200">
                <a:solidFill>
                  <a:srgbClr val="000000"/>
                </a:solidFill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5606" name="Text Box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Text Box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5C37B-4DE8-4AE8-8557-6341D5F5C370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27651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F32C92E-521F-481E-9BE1-674D6D8A2137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765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49B47A0-2549-43A5-A794-C1862D867437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7653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4C6D0-78E0-4430-A851-C3C726E1B42A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29699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0C43CD8-CA01-4D1A-8A1A-793197E67BEC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9700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F3803-D592-413A-8ECB-FE78C09AED38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31747" name="Rectangle 8"/>
          <p:cNvSpPr txBox="1">
            <a:spLocks noGrp="1"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18DCAA2-7171-44A4-A5D5-DA68330CE83E}" type="slidenum">
              <a:rPr lang="it-IT" sz="1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sz="12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1748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0C666-80CD-4538-A962-A784725DB3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C1DA-B456-4DB3-BFD2-02299904B7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7BAE4-9B7B-4598-8D94-748CAD458C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BFB40-26E2-4220-B61A-5D9BF4C3B2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32578-CE56-44F5-91BE-DCD2E9DBE1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0708B-7C9A-43D1-B160-DAD2C40C41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7215D-C549-4C03-BEB5-2ED3741C7B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E31B-3404-4BFE-AC00-681ED6AA41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CDB6C-190B-48B9-95F1-693C9C50A0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02FF6-3D9D-4ED4-A43F-4C747A50A3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AA45F-CCAD-4EA3-88BC-BF384233FC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FC415B-8EF3-4338-8D1F-2E0325A019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11163" y="80963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La Sicurezza…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10251" t="4361" b="6110"/>
          <a:stretch>
            <a:fillRect/>
          </a:stretch>
        </p:blipFill>
        <p:spPr bwMode="auto">
          <a:xfrm>
            <a:off x="1187450" y="792163"/>
            <a:ext cx="687705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6126163"/>
            <a:ext cx="15446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Primo o Pronto soccorso?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49263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Primo soccorso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68313" y="2349500"/>
            <a:ext cx="404018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defTabSz="449263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effettuato da </a:t>
            </a:r>
            <a:r>
              <a:rPr lang="it-IT" sz="240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soccorritore occasionale</a:t>
            </a:r>
          </a:p>
          <a:p>
            <a:pPr marL="339725" indent="-339725" defTabSz="449263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Senza strumenti ne farmaci </a:t>
            </a:r>
          </a:p>
          <a:p>
            <a:pPr marL="339725" indent="-339725" defTabSz="449263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Sul luogo dell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evento appena accaduto</a:t>
            </a:r>
          </a:p>
          <a:p>
            <a:pPr marL="339725" indent="-339725" defTabSz="449263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Attivazione sistema d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emergenza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49263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Pronto soccorso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643438" y="2349500"/>
            <a:ext cx="4041775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defTabSz="449263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effettuato da personale sanitario adeguatamente formato ed equipaggiato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646488"/>
            <a:ext cx="314007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6119813"/>
            <a:ext cx="15446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0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Compiti del </a:t>
            </a:r>
            <a:r>
              <a:rPr lang="it-IT" sz="400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soccorritore occasionale</a:t>
            </a: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342900" indent="-336550" algn="ctr" defTabSz="449263">
              <a:lnSpc>
                <a:spcPct val="85000"/>
              </a:lnSpc>
              <a:spcBef>
                <a:spcPts val="12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it-IT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LA VOSTRA SICUREZZA PER PRIMA COSA</a:t>
            </a:r>
          </a:p>
          <a:p>
            <a:pPr marL="342900" indent="-336550" algn="ctr" defTabSz="449263">
              <a:lnSpc>
                <a:spcPct val="85000"/>
              </a:lnSpc>
              <a:spcBef>
                <a:spcPts val="125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it-IT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MS PGothic" pitchFamily="34" charset="-128"/>
              <a:cs typeface="Tahoma" pitchFamily="34" charset="0"/>
            </a:endParaRPr>
          </a:p>
          <a:p>
            <a:pPr marL="342900" indent="-336550" defTabSz="449263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Valutare la scena ed individuare eventuali pericoli</a:t>
            </a:r>
          </a:p>
          <a:p>
            <a:pPr marL="342900" indent="-336550" defTabSz="449263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Raccogliere informazioni sull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evento e sulle condizioni del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infortunato</a:t>
            </a:r>
          </a:p>
          <a:p>
            <a:pPr marL="342900" indent="-336550" defTabSz="449263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Effettuare la chiamata d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emergenza e attivare la catena dei soccorsi (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omissione di soccorso art.593 del codice penale)</a:t>
            </a:r>
          </a:p>
          <a:p>
            <a:pPr marL="342900" indent="-336550" defTabSz="449263">
              <a:spcBef>
                <a:spcPts val="12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Assistere l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infortunato, NON si è obbligati ad eseguire manovre senza essere addestrati</a:t>
            </a:r>
          </a:p>
          <a:p>
            <a:pPr marL="342900" indent="-336550" defTabSz="449263">
              <a:spcBef>
                <a:spcPts val="6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/>
            </a:pPr>
            <a:endParaRPr lang="it-IT" sz="2400">
              <a:solidFill>
                <a:srgbClr val="000000"/>
              </a:solidFill>
              <a:latin typeface="Tahoma" pitchFamily="34" charset="0"/>
              <a:ea typeface="MS PGothic" pitchFamily="34" charset="-128"/>
              <a:cs typeface="Tahoma" pitchFamily="34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6119813"/>
            <a:ext cx="15446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La catena della sopravvivenza</a:t>
            </a: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187450" y="1658938"/>
            <a:ext cx="2986088" cy="3984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Evento: malore o trauma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716463" y="3454400"/>
            <a:ext cx="1951037" cy="3984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Primo soccorso</a:t>
            </a:r>
            <a:r>
              <a:rPr lang="it-IT" sz="20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627313" y="2565400"/>
            <a:ext cx="2743200" cy="3984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Chiamata d</a:t>
            </a:r>
            <a:r>
              <a:rPr lang="it-IT" alt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’</a:t>
            </a: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emergenza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227763" y="4391025"/>
            <a:ext cx="1887537" cy="3984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Arrivo soccorsi</a:t>
            </a:r>
            <a:r>
              <a:rPr lang="it-IT" sz="20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 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7596188" y="5300663"/>
            <a:ext cx="1350962" cy="3984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Ospedale 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ＭＳ Ｐゴシック" pitchFamily="34" charset="-128"/>
            </a:endParaRPr>
          </a:p>
        </p:txBody>
      </p:sp>
      <p:grpSp>
        <p:nvGrpSpPr>
          <p:cNvPr id="36872" name="Group 8"/>
          <p:cNvGrpSpPr>
            <a:grpSpLocks/>
          </p:cNvGrpSpPr>
          <p:nvPr/>
        </p:nvGrpSpPr>
        <p:grpSpPr bwMode="auto">
          <a:xfrm>
            <a:off x="1476375" y="2565400"/>
            <a:ext cx="860425" cy="1281113"/>
            <a:chOff x="930" y="1616"/>
            <a:chExt cx="542" cy="807"/>
          </a:xfrm>
        </p:grpSpPr>
        <p:pic>
          <p:nvPicPr>
            <p:cNvPr id="36882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0" y="1616"/>
              <a:ext cx="541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0" y="2173"/>
              <a:ext cx="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7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579563"/>
            <a:ext cx="86836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5300663"/>
            <a:ext cx="107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AutoShape 13"/>
          <p:cNvSpPr>
            <a:spLocks noChangeArrowheads="1"/>
          </p:cNvSpPr>
          <p:nvPr/>
        </p:nvSpPr>
        <p:spPr bwMode="auto">
          <a:xfrm>
            <a:off x="3348038" y="2132013"/>
            <a:ext cx="6477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6876" name="AutoShape 14"/>
          <p:cNvSpPr>
            <a:spLocks noChangeArrowheads="1"/>
          </p:cNvSpPr>
          <p:nvPr/>
        </p:nvSpPr>
        <p:spPr bwMode="auto">
          <a:xfrm>
            <a:off x="4787900" y="2997200"/>
            <a:ext cx="6477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6877" name="AutoShape 15"/>
          <p:cNvSpPr>
            <a:spLocks noChangeArrowheads="1"/>
          </p:cNvSpPr>
          <p:nvPr/>
        </p:nvSpPr>
        <p:spPr bwMode="auto">
          <a:xfrm>
            <a:off x="6227763" y="3932238"/>
            <a:ext cx="6477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6878" name="AutoShape 16"/>
          <p:cNvSpPr>
            <a:spLocks noChangeArrowheads="1"/>
          </p:cNvSpPr>
          <p:nvPr/>
        </p:nvSpPr>
        <p:spPr bwMode="auto">
          <a:xfrm>
            <a:off x="7667625" y="4868863"/>
            <a:ext cx="6477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36879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4292600"/>
            <a:ext cx="1368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3284538"/>
            <a:ext cx="194468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4463" y="6119813"/>
            <a:ext cx="15446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La chiamata al 118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6153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39725" defTabSz="449263">
              <a:spcBef>
                <a:spcPts val="700"/>
              </a:spcBef>
              <a:buSzPct val="10000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Cosa dire durante</a:t>
            </a:r>
          </a:p>
          <a:p>
            <a:pPr marL="342900" indent="-339725" defTabSz="449263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DOVE è successo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 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via, numero civico, in casa, in strada, altri riferimenti importanti (cortile interno, dopo/prima della curva …) </a:t>
            </a:r>
          </a:p>
          <a:p>
            <a:pPr marL="342900" indent="-339725" defTabSz="449263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COSA è successo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 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incidente stradale, malore, altre necessità (vigili del fuoco, forze dell</a:t>
            </a:r>
            <a:r>
              <a:rPr lang="it-IT" altLang="it-IT" sz="20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’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ordine) </a:t>
            </a:r>
          </a:p>
          <a:p>
            <a:pPr marL="342900" indent="-339725" defTabSz="449263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QUANTI e COME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 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quanti sono gli infortunati e quali sono le loro condizioni (coscienti o incoscienti) </a:t>
            </a:r>
          </a:p>
          <a:p>
            <a:pPr marL="342900" indent="-339725" defTabSz="449263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sz="280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TELEFONO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: </a:t>
            </a:r>
            <a:r>
              <a:rPr lang="it-IT" sz="20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comunicare il numero di telefono da cui si chiama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7451725" y="5040313"/>
            <a:ext cx="1149350" cy="1571625"/>
            <a:chOff x="4694" y="3175"/>
            <a:chExt cx="724" cy="990"/>
          </a:xfrm>
        </p:grpSpPr>
        <p:pic>
          <p:nvPicPr>
            <p:cNvPr id="3891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94" y="3175"/>
              <a:ext cx="723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94" y="3858"/>
              <a:ext cx="72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6119813"/>
            <a:ext cx="15446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La chiamata al 118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542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6550" defTabSz="449263">
              <a:lnSpc>
                <a:spcPct val="90000"/>
              </a:lnSpc>
              <a:spcBef>
                <a:spcPts val="600"/>
              </a:spcBef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Ricorda che</a:t>
            </a:r>
          </a:p>
          <a:p>
            <a:pPr marL="339725" indent="-336550" defTabSz="449263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operatore di centrale può fornirti utili consigli su cosa fare nell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attesa dell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ambulanza</a:t>
            </a:r>
          </a:p>
          <a:p>
            <a:pPr marL="339725" indent="-336550" defTabSz="449263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Puoi aiutare l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arrivo dell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ambulanza mandando qualcuno ad aspettare in strada</a:t>
            </a:r>
          </a:p>
          <a:p>
            <a:pPr marL="339725" indent="-336550" defTabSz="449263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Lascia libera la linea (potresti venir richiamato)</a:t>
            </a:r>
          </a:p>
          <a:p>
            <a:pPr marL="339725" indent="-336550" defTabSz="449263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Le domande che l</a:t>
            </a:r>
            <a:r>
              <a:rPr lang="it-IT" alt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’</a:t>
            </a:r>
            <a:r>
              <a:rPr lang="it-IT" sz="2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operatore ti fa NON sono inutili: </a:t>
            </a:r>
          </a:p>
          <a:p>
            <a:pPr marL="339725" indent="-336550" defTabSz="449263">
              <a:lnSpc>
                <a:spcPct val="90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it-IT" sz="2000" b="1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   TU E L</a:t>
            </a:r>
            <a:r>
              <a:rPr lang="it-IT" altLang="it-IT" sz="2000" b="1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’</a:t>
            </a:r>
            <a:r>
              <a:rPr lang="it-IT" sz="2000" b="1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OPERATORE SIETE UNA SQUADRA DI SOCCORSO!!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7488238" y="5084763"/>
            <a:ext cx="1149350" cy="1465262"/>
            <a:chOff x="4717" y="3136"/>
            <a:chExt cx="724" cy="990"/>
          </a:xfrm>
        </p:grpSpPr>
        <p:pic>
          <p:nvPicPr>
            <p:cNvPr id="4096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7" y="3136"/>
              <a:ext cx="723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7" y="3819"/>
              <a:ext cx="72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6119813"/>
            <a:ext cx="15446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 b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Riassumiamo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1152525"/>
            <a:ext cx="8435975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39725" defTabSz="449263">
              <a:spcBef>
                <a:spcPts val="1200"/>
              </a:spcBef>
              <a:buSzPct val="10000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it-IT" sz="2800">
              <a:solidFill>
                <a:srgbClr val="000000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marL="341313" indent="-339725" defTabSz="449263">
              <a:spcBef>
                <a:spcPts val="12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Non effettuare manovre di cui non sei sicuro</a:t>
            </a:r>
          </a:p>
          <a:p>
            <a:pPr marL="341313" indent="-339725" defTabSz="449263">
              <a:spcBef>
                <a:spcPts val="12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Considera sempre la possibilità di un danno alla colonna vertebrale: </a:t>
            </a:r>
            <a:r>
              <a:rPr lang="it-IT" sz="2300" b="1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NON MUOVERE L</a:t>
            </a:r>
            <a:r>
              <a:rPr lang="it-IT" altLang="it-IT" sz="2300" b="1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’</a:t>
            </a:r>
            <a:r>
              <a:rPr lang="it-IT" sz="2300" b="1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INFORTUNATO</a:t>
            </a:r>
          </a:p>
          <a:p>
            <a:pPr marL="341313" indent="-339725" defTabSz="449263">
              <a:spcBef>
                <a:spcPts val="12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Cerca di tranquillizzare l</a:t>
            </a:r>
            <a:r>
              <a:rPr lang="it-IT" altLang="it-IT" sz="28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’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infortunato e informalo su qualunque cosa farai</a:t>
            </a:r>
          </a:p>
          <a:p>
            <a:pPr marL="341313" indent="-339725" defTabSz="449263">
              <a:spcBef>
                <a:spcPts val="12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it-IT" sz="28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Allerta i soccorsi (chiamata 118) e segui le indicazioni </a:t>
            </a:r>
          </a:p>
          <a:p>
            <a:pPr marL="341313" indent="-339725" defTabSz="449263">
              <a:spcBef>
                <a:spcPts val="700"/>
              </a:spcBef>
              <a:buSzPct val="10000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it-IT" sz="2800">
              <a:solidFill>
                <a:srgbClr val="000000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6119813"/>
            <a:ext cx="15446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895850"/>
            <a:ext cx="84550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1058863"/>
            <a:ext cx="5226050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6119813"/>
            <a:ext cx="15446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 r="397"/>
          <a:stretch>
            <a:fillRect/>
          </a:stretch>
        </p:blipFill>
        <p:spPr bwMode="auto">
          <a:xfrm>
            <a:off x="1042988" y="1916113"/>
            <a:ext cx="7056437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47625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5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80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pitchFamily="34" charset="-128"/>
              </a:rPr>
              <a:t>In giro per il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Microsoft YaHei" pitchFamily="34" charset="-122"/>
              </a:rPr>
              <a:t>GFS Prociv (logo)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74898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91611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66738"/>
            <a:ext cx="74168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2211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 l="10374" r="1738"/>
          <a:stretch>
            <a:fillRect/>
          </a:stretch>
        </p:blipFill>
        <p:spPr bwMode="auto">
          <a:xfrm>
            <a:off x="1042988" y="793750"/>
            <a:ext cx="7273925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30686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 l="13785" t="15347" r="12558" b="9938"/>
          <a:stretch>
            <a:fillRect/>
          </a:stretch>
        </p:blipFill>
        <p:spPr bwMode="auto">
          <a:xfrm>
            <a:off x="1116013" y="576263"/>
            <a:ext cx="7272337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2131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8" y="2349500"/>
            <a:ext cx="25654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9750" y="188913"/>
            <a:ext cx="5832475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120000"/>
              </a:lnSpc>
              <a:spcBef>
                <a:spcPts val="33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5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NON ROMPERTI LA TESTA…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8425" y="333375"/>
            <a:ext cx="237172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484438" y="3141663"/>
            <a:ext cx="6480175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120000"/>
              </a:lnSpc>
              <a:spcBef>
                <a:spcPts val="50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15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USALA!!</a:t>
            </a:r>
            <a:r>
              <a:rPr lang="it-IT" sz="8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MS PGothic" pitchFamily="34" charset="-128"/>
                <a:cs typeface="Tahoma" pitchFamily="34" charset="0"/>
              </a:rPr>
              <a:t> 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8238" y="6156325"/>
            <a:ext cx="15446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85800" y="27352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CHIAMATA DI</a:t>
            </a:r>
            <a:r>
              <a:rPr lang="it-IT" sz="28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 </a:t>
            </a:r>
            <a:r>
              <a:rPr lang="de-DE" sz="2800" b="1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EMERGENZA</a:t>
            </a:r>
          </a:p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800" b="1">
              <a:solidFill>
                <a:srgbClr val="FF0000"/>
              </a:solidFill>
              <a:latin typeface="Tahoma" pitchFamily="34" charset="0"/>
              <a:ea typeface="ＭＳ Ｐゴシック" pitchFamily="34" charset="-128"/>
              <a:cs typeface="Tahoma" pitchFamily="34" charset="0"/>
            </a:endParaRPr>
          </a:p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(Corso base di protezione civile)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6075363"/>
            <a:ext cx="91440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93000"/>
              </a:lnSpc>
              <a:spcBef>
                <a:spcPts val="15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200" b="1" u="sng">
                <a:solidFill>
                  <a:srgbClr val="0033CC"/>
                </a:solidFill>
                <a:latin typeface="Tahoma" pitchFamily="34" charset="0"/>
                <a:ea typeface="ＭＳ Ｐゴシック" pitchFamily="34" charset="-128"/>
                <a:cs typeface="Microsoft YaHei" pitchFamily="34" charset="-122"/>
              </a:rPr>
              <a:t>A cura dei Volontari Formatori per la Sicurezza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672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440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Di cosa parliamo?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5410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1313" indent="-33972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 defTabSz="449263">
              <a:spcBef>
                <a:spcPts val="800"/>
              </a:spcBef>
              <a:buSzPct val="100000"/>
              <a:defRPr/>
            </a:pPr>
            <a:endParaRPr lang="it-IT" sz="3200" smtClean="0">
              <a:latin typeface="Tahoma" charset="0"/>
              <a:cs typeface="Tahoma" charset="0"/>
            </a:endParaRPr>
          </a:p>
          <a:p>
            <a:pPr marL="339725" indent="-338138" defTabSz="449263">
              <a:spcBef>
                <a:spcPts val="1963"/>
              </a:spcBef>
              <a:spcAft>
                <a:spcPts val="1163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it-IT" sz="3200" smtClean="0">
                <a:latin typeface="Tahoma" charset="0"/>
                <a:cs typeface="Tahoma" charset="0"/>
              </a:rPr>
              <a:t>Primo soccorso</a:t>
            </a:r>
          </a:p>
          <a:p>
            <a:pPr marL="339725" indent="-338138" defTabSz="449263">
              <a:spcBef>
                <a:spcPts val="1963"/>
              </a:spcBef>
              <a:spcAft>
                <a:spcPts val="1163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it-IT" sz="3200" smtClean="0">
                <a:latin typeface="Tahoma" charset="0"/>
                <a:cs typeface="Tahoma" charset="0"/>
              </a:rPr>
              <a:t>Importanza del soccorritore occasionale</a:t>
            </a:r>
          </a:p>
          <a:p>
            <a:pPr marL="339725" indent="-338138" defTabSz="449263">
              <a:spcBef>
                <a:spcPts val="1963"/>
              </a:spcBef>
              <a:spcAft>
                <a:spcPts val="1163"/>
              </a:spcAft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it-IT" sz="3200" smtClean="0">
                <a:latin typeface="Tahoma" charset="0"/>
                <a:cs typeface="Tahoma" charset="0"/>
              </a:rPr>
              <a:t>Norme di comportamento</a:t>
            </a:r>
          </a:p>
          <a:p>
            <a:pPr defTabSz="449263">
              <a:spcBef>
                <a:spcPts val="1963"/>
              </a:spcBef>
              <a:spcAft>
                <a:spcPts val="1163"/>
              </a:spcAft>
              <a:buSzPct val="100000"/>
              <a:defRPr/>
            </a:pPr>
            <a:endParaRPr lang="it-IT" sz="3200" smtClean="0">
              <a:latin typeface="Tahoma" charset="0"/>
              <a:cs typeface="Tahoma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2274888"/>
            <a:ext cx="1985963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6119813"/>
            <a:ext cx="15446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342</Words>
  <Application>Microsoft Office PowerPoint</Application>
  <PresentationFormat>Presentazione su schermo (4:3)</PresentationFormat>
  <Paragraphs>95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Arial</vt:lpstr>
      <vt:lpstr>Tahoma</vt:lpstr>
      <vt:lpstr>ＭＳ Ｐゴシック</vt:lpstr>
      <vt:lpstr>Comic Sans MS</vt:lpstr>
      <vt:lpstr>Calibri</vt:lpstr>
      <vt:lpstr>Microsoft YaHei</vt:lpstr>
      <vt:lpstr>Times New Roman</vt:lpstr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magda</dc:creator>
  <cp:lastModifiedBy>Bond</cp:lastModifiedBy>
  <cp:revision>3</cp:revision>
  <dcterms:created xsi:type="dcterms:W3CDTF">2017-02-22T23:56:32Z</dcterms:created>
  <dcterms:modified xsi:type="dcterms:W3CDTF">2019-11-19T20:55:15Z</dcterms:modified>
</cp:coreProperties>
</file>